
<file path=[Content_Types].xml><?xml version="1.0" encoding="utf-8"?>
<Types xmlns="http://schemas.openxmlformats.org/package/2006/content-types">
  <Default ContentType="image/jpeg" Extension="jpg"/>
  <Default ContentType="application/vnd.openxmlformats-officedocument.spreadsheetml.sheet" Extension="xlsx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ms-office.chartcolorstyle+xml" PartName="/ppt/charts/colors5.xml"/>
  <Override ContentType="application/vnd.ms-office.chartcolorstyle+xml" PartName="/ppt/charts/colors6.xml"/>
  <Override ContentType="application/vnd.ms-office.chartcolorstyle+xml" PartName="/ppt/charts/colors4.xml"/>
  <Override ContentType="application/vnd.ms-office.chartcolorstyle+xml" PartName="/ppt/charts/colors1.xml"/>
  <Override ContentType="application/vnd.ms-office.chartcolorstyle+xml" PartName="/ppt/charts/colors2.xml"/>
  <Override ContentType="application/vnd.ms-office.chartcolorstyle+xml" PartName="/ppt/charts/colors3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drawingml.chart+xml" PartName="/ppt/charts/chart3.xml"/>
  <Override ContentType="application/vnd.openxmlformats-officedocument.drawingml.chart+xml" PartName="/ppt/charts/chart2.xml"/>
  <Override ContentType="application/vnd.openxmlformats-officedocument.drawingml.chart+xml" PartName="/ppt/charts/chart5.xml"/>
  <Override ContentType="application/vnd.openxmlformats-officedocument.drawingml.chart+xml" PartName="/ppt/charts/chart4.xml"/>
  <Override ContentType="application/vnd.openxmlformats-officedocument.drawingml.chart+xml" PartName="/ppt/charts/chart6.xml"/>
  <Override ContentType="application/vnd.openxmlformats-officedocument.drawingml.chart+xml" PartName="/ppt/charts/chart1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binary" PartName="/ppt/metadata"/>
  <Override ContentType="application/vnd.openxmlformats-officedocument.presentationml.notesMaster+xml" PartName="/ppt/notesMasters/notesMaster1.xml"/>
  <Override ContentType="application/vnd.ms-office.chartstyle+xml" PartName="/ppt/charts/style3.xml"/>
  <Override ContentType="application/vnd.ms-office.chartstyle+xml" PartName="/ppt/charts/style4.xml"/>
  <Override ContentType="application/vnd.ms-office.chartstyle+xml" PartName="/ppt/charts/style5.xml"/>
  <Override ContentType="application/vnd.ms-office.chartstyle+xml" PartName="/ppt/charts/style1.xml"/>
  <Override ContentType="application/vnd.ms-office.chartstyle+xml" PartName="/ppt/charts/style6.xml"/>
  <Override ContentType="application/vnd.ms-office.chartstyle+xml" PartName="/ppt/charts/style2.xml"/>
  <Override ContentType="application/vnd.openxmlformats-officedocument.presentationml.presProps+xml" PartName="/ppt/pres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</p:sldIdLst>
  <p:sldSz cy="6858000" cx="12192000"/>
  <p:notesSz cx="6858000" cy="9144000"/>
  <p:embeddedFontLst>
    <p:embeddedFont>
      <p:font typeface="Roboto"/>
      <p:regular r:id="rId38"/>
      <p:bold r:id="rId39"/>
      <p:italic r:id="rId40"/>
      <p:boldItalic r:id="rId41"/>
    </p:embeddedFont>
    <p:embeddedFont>
      <p:font typeface="Montserrat"/>
      <p:regular r:id="rId42"/>
      <p:bold r:id="rId43"/>
      <p:italic r:id="rId44"/>
      <p:boldItalic r:id="rId45"/>
    </p:embeddedFont>
    <p:embeddedFont>
      <p:font typeface="Source Sans Pro"/>
      <p:regular r:id="rId46"/>
      <p:bold r:id="rId47"/>
      <p:italic r:id="rId48"/>
      <p:boldItalic r:id="rId4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50" roundtripDataSignature="AMtx7mh7dAshdDfMpqo5HjA/ABLFoKXZ+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0AF6DD46-5728-4B74-8398-F9A36A447DE4}">
  <a:tblStyle styleId="{0AF6DD46-5728-4B74-8398-F9A36A447DE4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127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chemeClr val="lt1"/>
          </a:solidFill>
        </a:fill>
      </a:tcStyle>
    </a:wholeTbl>
    <a:band1H>
      <a:tcTxStyle/>
      <a:tcStyle>
        <a:fill>
          <a:solidFill>
            <a:srgbClr val="E8EBF5"/>
          </a:solidFill>
        </a:fill>
      </a:tcStyle>
    </a:band1H>
    <a:band2H>
      <a:tcTxStyle/>
    </a:band2H>
    <a:band1V>
      <a:tcTxStyle/>
      <a:tcStyle>
        <a:fill>
          <a:solidFill>
            <a:srgbClr val="E8EBF5"/>
          </a:solidFill>
        </a:fill>
      </a:tcStyle>
    </a:band1V>
    <a:band2V>
      <a:tcTxStyle/>
    </a:band2V>
    <a:lastCol>
      <a:tcTxStyle b="on" i="off"/>
    </a:lastCol>
    <a:firstCol>
      <a:tcTxStyle b="on" i="off"/>
    </a:firstCol>
    <a:lastRow>
      <a:tcTxStyle b="on" i="off"/>
      <a:tcStyle>
        <a:tcBdr>
          <a:top>
            <a:ln cap="flat" cmpd="sng" w="508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l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italic.fntdata"/><Relationship Id="rId42" Type="http://schemas.openxmlformats.org/officeDocument/2006/relationships/font" Target="fonts/Montserrat-regular.fntdata"/><Relationship Id="rId41" Type="http://schemas.openxmlformats.org/officeDocument/2006/relationships/font" Target="fonts/Roboto-boldItalic.fntdata"/><Relationship Id="rId44" Type="http://schemas.openxmlformats.org/officeDocument/2006/relationships/font" Target="fonts/Montserrat-italic.fntdata"/><Relationship Id="rId43" Type="http://schemas.openxmlformats.org/officeDocument/2006/relationships/font" Target="fonts/Montserrat-bold.fntdata"/><Relationship Id="rId46" Type="http://schemas.openxmlformats.org/officeDocument/2006/relationships/font" Target="fonts/SourceSansPro-regular.fntdata"/><Relationship Id="rId45" Type="http://schemas.openxmlformats.org/officeDocument/2006/relationships/font" Target="fonts/Montserrat-bold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SourceSansPro-italic.fntdata"/><Relationship Id="rId47" Type="http://schemas.openxmlformats.org/officeDocument/2006/relationships/font" Target="fonts/SourceSansPro-bold.fntdata"/><Relationship Id="rId49" Type="http://schemas.openxmlformats.org/officeDocument/2006/relationships/font" Target="fonts/SourceSansPr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font" Target="fonts/Roboto-bold.fntdata"/><Relationship Id="rId38" Type="http://schemas.openxmlformats.org/officeDocument/2006/relationships/font" Target="fonts/Roboto-regular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0" Type="http://customschemas.google.com/relationships/presentationmetadata" Target="meta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charts/_rels/chart1.xml.rels><?xml version="1.0" encoding="UTF-8" standalone="yes"?>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package" Target="../embeddings/Microsoft_Excel_Sheet1.xlsx"/></Relationships>
</file>

<file path=ppt/charts/_rels/chart2.xml.rels><?xml version="1.0" encoding="UTF-8" standalone="yes"?><Relationships xmlns="http://schemas.openxmlformats.org/package/2006/relationships"><Relationship Id="rId1" Type="http://schemas.microsoft.com/office/2011/relationships/chartStyle" Target="style2.xml"/><Relationship Id="rId2" Type="http://schemas.microsoft.com/office/2011/relationships/chartColorStyle" Target="colors2.xml"/><Relationship Id="rId3" Type="http://schemas.openxmlformats.org/officeDocument/2006/relationships/package" Target="../embeddings/Microsoft_Excel_Sheet2.xlsx"/></Relationships>
</file>

<file path=ppt/charts/_rels/chart3.xml.rels><?xml version="1.0" encoding="UTF-8" standalone="yes"?><Relationships xmlns="http://schemas.openxmlformats.org/package/2006/relationships"><Relationship Id="rId1" Type="http://schemas.microsoft.com/office/2011/relationships/chartStyle" Target="style3.xml"/><Relationship Id="rId2" Type="http://schemas.microsoft.com/office/2011/relationships/chartColorStyle" Target="colors3.xml"/><Relationship Id="rId3" Type="http://schemas.openxmlformats.org/officeDocument/2006/relationships/package" Target="../embeddings/Microsoft_Excel_Sheet3.xlsx"/></Relationships>
</file>

<file path=ppt/charts/_rels/chart4.xml.rels><?xml version="1.0" encoding="UTF-8" standalone="yes"?><Relationships xmlns="http://schemas.openxmlformats.org/package/2006/relationships"><Relationship Id="rId1" Type="http://schemas.microsoft.com/office/2011/relationships/chartStyle" Target="style4.xml"/><Relationship Id="rId2" Type="http://schemas.microsoft.com/office/2011/relationships/chartColorStyle" Target="colors4.xml"/><Relationship Id="rId3" Type="http://schemas.openxmlformats.org/officeDocument/2006/relationships/package" Target="../embeddings/Microsoft_Excel_Sheet4.xlsx"/></Relationships>
</file>

<file path=ppt/charts/_rels/chart5.xml.rels><?xml version="1.0" encoding="UTF-8" standalone="yes"?><Relationships xmlns="http://schemas.openxmlformats.org/package/2006/relationships"><Relationship Id="rId1" Type="http://schemas.microsoft.com/office/2011/relationships/chartStyle" Target="style5.xml"/><Relationship Id="rId2" Type="http://schemas.microsoft.com/office/2011/relationships/chartColorStyle" Target="colors5.xml"/><Relationship Id="rId3" Type="http://schemas.openxmlformats.org/officeDocument/2006/relationships/package" Target="../embeddings/Microsoft_Excel_Sheet5.xlsx"/></Relationships>
</file>

<file path=ppt/charts/_rels/chart6.xml.rels><?xml version="1.0" encoding="UTF-8" standalone="yes"?><Relationships xmlns="http://schemas.openxmlformats.org/package/2006/relationships"><Relationship Id="rId1" Type="http://schemas.microsoft.com/office/2011/relationships/chartStyle" Target="style6.xml"/><Relationship Id="rId2" Type="http://schemas.microsoft.com/office/2011/relationships/chartColorStyle" Target="colors6.xml"/><Relationship Id="rId3" Type="http://schemas.openxmlformats.org/officeDocument/2006/relationships/package" Target="../embeddings/Microsoft_Excel_Sheet6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Percentage cancelation %</c:v>
                </c:pt>
              </c:strCache>
            </c:strRef>
          </c:tx>
          <c:spPr>
            <a:solidFill>
              <a:srgbClr val="FFBC59"/>
            </a:solidFill>
            <a:ln>
              <a:noFill/>
            </a:ln>
            <a:effectLst/>
          </c:spPr>
          <c:invertIfNegative val="0"/>
          <c:cat>
            <c:numRef>
              <c:f>Sheet1!$A$2:$A$20</c:f>
              <c:numCache>
                <c:formatCode>General</c:formatCode>
                <c:ptCount val="19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</c:numCache>
            </c:numRef>
          </c:cat>
          <c:val>
            <c:numRef>
              <c:f>Sheet1!$B$2:$B$20</c:f>
              <c:numCache>
                <c:formatCode>General</c:formatCode>
                <c:ptCount val="19"/>
                <c:pt idx="0">
                  <c:v>18</c:v>
                </c:pt>
                <c:pt idx="1">
                  <c:v>36</c:v>
                </c:pt>
                <c:pt idx="2">
                  <c:v>39</c:v>
                </c:pt>
                <c:pt idx="3">
                  <c:v>44</c:v>
                </c:pt>
                <c:pt idx="4">
                  <c:v>43</c:v>
                </c:pt>
                <c:pt idx="5">
                  <c:v>46</c:v>
                </c:pt>
                <c:pt idx="6">
                  <c:v>44</c:v>
                </c:pt>
                <c:pt idx="7">
                  <c:v>46</c:v>
                </c:pt>
                <c:pt idx="8">
                  <c:v>55</c:v>
                </c:pt>
                <c:pt idx="9">
                  <c:v>63</c:v>
                </c:pt>
                <c:pt idx="10">
                  <c:v>69</c:v>
                </c:pt>
                <c:pt idx="11">
                  <c:v>70</c:v>
                </c:pt>
                <c:pt idx="12">
                  <c:v>57</c:v>
                </c:pt>
                <c:pt idx="13">
                  <c:v>62</c:v>
                </c:pt>
                <c:pt idx="14">
                  <c:v>72</c:v>
                </c:pt>
                <c:pt idx="15">
                  <c:v>64</c:v>
                </c:pt>
                <c:pt idx="16">
                  <c:v>82</c:v>
                </c:pt>
                <c:pt idx="17">
                  <c:v>81</c:v>
                </c:pt>
                <c:pt idx="18">
                  <c:v>74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2D5-ED49-9FA1-807AD66BE77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654449407"/>
        <c:axId val="654448767"/>
      </c:barChart>
      <c:catAx>
        <c:axId val="654449407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54448767"/>
        <c:crosses val="autoZero"/>
        <c:auto val="1"/>
        <c:lblAlgn val="ctr"/>
        <c:lblOffset val="100"/>
        <c:noMultiLvlLbl val="0"/>
      </c:catAx>
      <c:valAx>
        <c:axId val="654448767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5444940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Confirmed Booking</c:v>
                </c:pt>
              </c:strCache>
            </c:strRef>
          </c:tx>
          <c:spPr>
            <a:solidFill>
              <a:srgbClr val="7C27AC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Didn't Required Parking Spaces</c:v>
                </c:pt>
                <c:pt idx="1">
                  <c:v>Required Parking Spaces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0.60506300000000002</c:v>
                </c:pt>
                <c:pt idx="1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E32-3B4F-B1D4-23856E9A869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Cancelled Booking</c:v>
                </c:pt>
              </c:strCache>
            </c:strRef>
          </c:tx>
          <c:spPr>
            <a:solidFill>
              <a:srgbClr val="FFBC59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Didn't Required Parking Spaces</c:v>
                </c:pt>
                <c:pt idx="1">
                  <c:v>Required Parking Spaces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0.39493699999999998</c:v>
                </c:pt>
                <c:pt idx="1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E32-3B4F-B1D4-23856E9A869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14818879"/>
        <c:axId val="414818047"/>
      </c:barChart>
      <c:catAx>
        <c:axId val="41481887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14818047"/>
        <c:crosses val="autoZero"/>
        <c:auto val="1"/>
        <c:lblAlgn val="ctr"/>
        <c:lblOffset val="100"/>
        <c:noMultiLvlLbl val="0"/>
      </c:catAx>
      <c:valAx>
        <c:axId val="414818047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1481887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0472640668152125"/>
          <c:y val="3.8651230973220853E-2"/>
          <c:w val="0.86998979404795473"/>
          <c:h val="0.5858213689560922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Cancelled Booking</c:v>
                </c:pt>
              </c:strCache>
            </c:strRef>
          </c:tx>
          <c:spPr>
            <a:solidFill>
              <a:srgbClr val="FFBC59"/>
            </a:solidFill>
            <a:ln>
              <a:noFill/>
            </a:ln>
            <a:effectLst/>
          </c:spPr>
          <c:invertIfNegative val="0"/>
          <c:cat>
            <c:strRef>
              <c:f>Sheet1!$A$2:$A$8</c:f>
              <c:strCache>
                <c:ptCount val="7"/>
                <c:pt idx="0">
                  <c:v>Aviation</c:v>
                </c:pt>
                <c:pt idx="1">
                  <c:v>Complementary</c:v>
                </c:pt>
                <c:pt idx="2">
                  <c:v>Corporate</c:v>
                </c:pt>
                <c:pt idx="3">
                  <c:v>Direct</c:v>
                </c:pt>
                <c:pt idx="4">
                  <c:v>Groups</c:v>
                </c:pt>
                <c:pt idx="5">
                  <c:v>Offline TA/TO</c:v>
                </c:pt>
                <c:pt idx="6">
                  <c:v>Online TA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0.21940899999999999</c:v>
                </c:pt>
                <c:pt idx="1">
                  <c:v>0.130552</c:v>
                </c:pt>
                <c:pt idx="2">
                  <c:v>0.18734700000000001</c:v>
                </c:pt>
                <c:pt idx="3">
                  <c:v>0.153419</c:v>
                </c:pt>
                <c:pt idx="4">
                  <c:v>0.61062000000000005</c:v>
                </c:pt>
                <c:pt idx="5">
                  <c:v>0.34316000000000002</c:v>
                </c:pt>
                <c:pt idx="6">
                  <c:v>0.36721100000000001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BB9-6049-A3F4-4DB75CCF0AE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19"/>
        <c:overlap val="100"/>
        <c:axId val="483535903"/>
        <c:axId val="483533823"/>
      </c:barChart>
      <c:catAx>
        <c:axId val="483535903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Market</a:t>
                </a:r>
                <a:r>
                  <a:rPr lang="en-US" baseline="0" dirty="0"/>
                  <a:t> Segment</a:t>
                </a:r>
                <a:endParaRPr lang="id-ID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83533823"/>
        <c:crosses val="autoZero"/>
        <c:auto val="1"/>
        <c:lblAlgn val="ctr"/>
        <c:lblOffset val="100"/>
        <c:noMultiLvlLbl val="0"/>
      </c:catAx>
      <c:valAx>
        <c:axId val="483533823"/>
        <c:scaling>
          <c:orientation val="minMax"/>
          <c:max val="1"/>
        </c:scaling>
        <c:delete val="0"/>
        <c:axPos val="l"/>
        <c:majorGridlines>
          <c:spPr>
            <a:ln w="19050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Cancellation</a:t>
                </a:r>
                <a:r>
                  <a:rPr lang="en-US" baseline="0" dirty="0"/>
                  <a:t> Percentage</a:t>
                </a:r>
                <a:endParaRPr lang="id-ID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8353590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763465006561667"/>
          <c:y val="0.73945635386974029"/>
          <c:w val="0.32867807549652739"/>
          <c:h val="5.054514987122880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Cancelled Booking</c:v>
                </c:pt>
              </c:strCache>
            </c:strRef>
          </c:tx>
          <c:spPr>
            <a:solidFill>
              <a:srgbClr val="FFBC59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International</c:v>
                </c:pt>
                <c:pt idx="1">
                  <c:v>Local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0.23594599999999999</c:v>
                </c:pt>
                <c:pt idx="1">
                  <c:v>0.56633299999999998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7BB-F847-B912-AAB8AB75394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13646543"/>
        <c:axId val="413644047"/>
      </c:barChart>
      <c:catAx>
        <c:axId val="41364654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13644047"/>
        <c:crosses val="autoZero"/>
        <c:auto val="1"/>
        <c:lblAlgn val="ctr"/>
        <c:lblOffset val="100"/>
        <c:noMultiLvlLbl val="0"/>
      </c:catAx>
      <c:valAx>
        <c:axId val="413644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1364654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Cancelled Booking</c:v>
                </c:pt>
              </c:strCache>
            </c:strRef>
          </c:tx>
          <c:spPr>
            <a:solidFill>
              <a:srgbClr val="FFBC59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Never Cancelled</c:v>
                </c:pt>
                <c:pt idx="1">
                  <c:v>Previously Cancelled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0.33900000000000002</c:v>
                </c:pt>
                <c:pt idx="1">
                  <c:v>0.91600000000000004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F58-2340-8FC4-3DE76CE3138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83035519"/>
        <c:axId val="483043423"/>
      </c:barChart>
      <c:catAx>
        <c:axId val="4830355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83043423"/>
        <c:crosses val="autoZero"/>
        <c:auto val="1"/>
        <c:lblAlgn val="ctr"/>
        <c:lblOffset val="100"/>
        <c:noMultiLvlLbl val="0"/>
      </c:catAx>
      <c:valAx>
        <c:axId val="48304342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830355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Cancelled Booking</c:v>
                </c:pt>
              </c:strCache>
            </c:strRef>
          </c:tx>
          <c:spPr>
            <a:solidFill>
              <a:srgbClr val="FFBC59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Non Repeated Guest</c:v>
                </c:pt>
                <c:pt idx="1">
                  <c:v>Repeated Guest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0.377</c:v>
                </c:pt>
                <c:pt idx="1">
                  <c:v>0.14399999999999999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293-EF4F-91C6-6400BE974BA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74553791"/>
        <c:axId val="474552959"/>
      </c:barChart>
      <c:catAx>
        <c:axId val="47455379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74552959"/>
        <c:crosses val="autoZero"/>
        <c:auto val="1"/>
        <c:lblAlgn val="ctr"/>
        <c:lblOffset val="100"/>
        <c:noMultiLvlLbl val="0"/>
      </c:catAx>
      <c:valAx>
        <c:axId val="474552959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7455379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" name="Google Shape;423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Google Shape;432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" name="Google Shape;442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p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2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2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p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2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" name="Google Shape;507;p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7" name="Google Shape;517;p2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518" name="Google Shape;518;p2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3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p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3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p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3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p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3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" name="Google Shape;18;p3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3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43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43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72" name="Google Shape;72;p43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3" name="Google Shape;73;p4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4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4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4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44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9" name="Google Shape;79;p4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4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4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45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45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5" name="Google Shape;85;p4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4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4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5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5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4" name="Google Shape;24;p3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3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3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Title Slide">
  <p:cSld name="14_Title Slide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6"/>
          <p:cNvSpPr txBox="1"/>
          <p:nvPr>
            <p:ph type="title"/>
          </p:nvPr>
        </p:nvSpPr>
        <p:spPr>
          <a:xfrm>
            <a:off x="1724526" y="126584"/>
            <a:ext cx="3891083" cy="23581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Source Sans Pro"/>
              <a:buNone/>
              <a:defRPr b="1" i="0" sz="34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36"/>
          <p:cNvSpPr txBox="1"/>
          <p:nvPr/>
        </p:nvSpPr>
        <p:spPr>
          <a:xfrm>
            <a:off x="11386269" y="235611"/>
            <a:ext cx="647753" cy="328295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i="0" lang="en-US" sz="12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 b="1" i="0" sz="1200" u="none" cap="none" strike="noStrik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0" name="Google Shape;30;p36"/>
          <p:cNvSpPr/>
          <p:nvPr>
            <p:ph idx="2" type="pic"/>
          </p:nvPr>
        </p:nvSpPr>
        <p:spPr>
          <a:xfrm>
            <a:off x="5064966" y="1"/>
            <a:ext cx="3125635" cy="2293298"/>
          </a:xfrm>
          <a:prstGeom prst="rect">
            <a:avLst/>
          </a:prstGeom>
          <a:gradFill>
            <a:gsLst>
              <a:gs pos="0">
                <a:srgbClr val="D8D8D8"/>
              </a:gs>
              <a:gs pos="99000">
                <a:srgbClr val="BFBFBF"/>
              </a:gs>
              <a:gs pos="100000">
                <a:srgbClr val="BFBFBF"/>
              </a:gs>
            </a:gsLst>
            <a:lin ang="5400000" scaled="0"/>
          </a:gradFill>
          <a:ln>
            <a:noFill/>
          </a:ln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37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37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4" name="Google Shape;34;p3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3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3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38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38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1" name="Google Shape;41;p3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3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3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39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39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7" name="Google Shape;47;p39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" name="Google Shape;48;p39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9" name="Google Shape;49;p39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0" name="Google Shape;50;p3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3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3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4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4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4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4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4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4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42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42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5" name="Google Shape;65;p42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6" name="Google Shape;66;p4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4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4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3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3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3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3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6.jpg"/><Relationship Id="rId4" Type="http://schemas.openxmlformats.org/officeDocument/2006/relationships/image" Target="../media/image5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7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4.png"/><Relationship Id="rId4" Type="http://schemas.openxmlformats.org/officeDocument/2006/relationships/image" Target="../media/image23.png"/><Relationship Id="rId5" Type="http://schemas.openxmlformats.org/officeDocument/2006/relationships/chart" Target="../charts/chart1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4.png"/><Relationship Id="rId4" Type="http://schemas.openxmlformats.org/officeDocument/2006/relationships/image" Target="../media/image23.png"/><Relationship Id="rId5" Type="http://schemas.openxmlformats.org/officeDocument/2006/relationships/chart" Target="../charts/chart2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4.png"/><Relationship Id="rId4" Type="http://schemas.openxmlformats.org/officeDocument/2006/relationships/image" Target="../media/image23.png"/><Relationship Id="rId5" Type="http://schemas.openxmlformats.org/officeDocument/2006/relationships/chart" Target="../charts/chart3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4.png"/><Relationship Id="rId4" Type="http://schemas.openxmlformats.org/officeDocument/2006/relationships/image" Target="../media/image23.png"/><Relationship Id="rId5" Type="http://schemas.openxmlformats.org/officeDocument/2006/relationships/chart" Target="../charts/chart4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chart" Target="../charts/chart5.xml"/><Relationship Id="rId4" Type="http://schemas.openxmlformats.org/officeDocument/2006/relationships/image" Target="../media/image23.png"/><Relationship Id="rId5" Type="http://schemas.openxmlformats.org/officeDocument/2006/relationships/image" Target="../media/image3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9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1.png"/><Relationship Id="rId4" Type="http://schemas.openxmlformats.org/officeDocument/2006/relationships/image" Target="../media/image1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3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8.png"/><Relationship Id="rId4" Type="http://schemas.openxmlformats.org/officeDocument/2006/relationships/image" Target="../media/image3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1.png"/><Relationship Id="rId4" Type="http://schemas.openxmlformats.org/officeDocument/2006/relationships/image" Target="../media/image3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9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4.png"/><Relationship Id="rId4" Type="http://schemas.openxmlformats.org/officeDocument/2006/relationships/image" Target="../media/image44.png"/><Relationship Id="rId5" Type="http://schemas.openxmlformats.org/officeDocument/2006/relationships/image" Target="../media/image45.png"/><Relationship Id="rId6" Type="http://schemas.openxmlformats.org/officeDocument/2006/relationships/image" Target="../media/image41.png"/><Relationship Id="rId7" Type="http://schemas.openxmlformats.org/officeDocument/2006/relationships/image" Target="../media/image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png"/><Relationship Id="rId4" Type="http://schemas.openxmlformats.org/officeDocument/2006/relationships/image" Target="../media/image9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6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4.png"/><Relationship Id="rId4" Type="http://schemas.openxmlformats.org/officeDocument/2006/relationships/image" Target="../media/image23.png"/><Relationship Id="rId5" Type="http://schemas.openxmlformats.org/officeDocument/2006/relationships/chart" Target="../charts/chart6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56.png"/></Relationships>
</file>

<file path=ppt/slides/_rels/slide4.xml.rels><?xml version="1.0" encoding="UTF-8" standalone="yes"?><Relationships xmlns="http://schemas.openxmlformats.org/package/2006/relationships"><Relationship Id="rId11" Type="http://schemas.openxmlformats.org/officeDocument/2006/relationships/image" Target="../media/image9.png"/><Relationship Id="rId10" Type="http://schemas.openxmlformats.org/officeDocument/2006/relationships/image" Target="../media/image18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7.png"/><Relationship Id="rId4" Type="http://schemas.openxmlformats.org/officeDocument/2006/relationships/image" Target="../media/image6.jpg"/><Relationship Id="rId9" Type="http://schemas.openxmlformats.org/officeDocument/2006/relationships/image" Target="../media/image8.jpg"/><Relationship Id="rId5" Type="http://schemas.openxmlformats.org/officeDocument/2006/relationships/image" Target="../media/image3.jpg"/><Relationship Id="rId6" Type="http://schemas.openxmlformats.org/officeDocument/2006/relationships/image" Target="../media/image15.jpg"/><Relationship Id="rId7" Type="http://schemas.openxmlformats.org/officeDocument/2006/relationships/image" Target="../media/image13.jpg"/><Relationship Id="rId8" Type="http://schemas.openxmlformats.org/officeDocument/2006/relationships/image" Target="../media/image4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0.png"/></Relationships>
</file>

<file path=ppt/slides/_rels/slide7.xml.rels><?xml version="1.0" encoding="UTF-8" standalone="yes"?><Relationships xmlns="http://schemas.openxmlformats.org/package/2006/relationships"><Relationship Id="rId1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0.png"/><Relationship Id="rId4" Type="http://schemas.openxmlformats.org/officeDocument/2006/relationships/image" Target="../media/image1.png"/><Relationship Id="rId9" Type="http://schemas.openxmlformats.org/officeDocument/2006/relationships/image" Target="../media/image21.png"/><Relationship Id="rId5" Type="http://schemas.openxmlformats.org/officeDocument/2006/relationships/image" Target="../media/image5.png"/><Relationship Id="rId6" Type="http://schemas.openxmlformats.org/officeDocument/2006/relationships/image" Target="../media/image10.png"/><Relationship Id="rId7" Type="http://schemas.openxmlformats.org/officeDocument/2006/relationships/image" Target="../media/image20.png"/><Relationship Id="rId8" Type="http://schemas.openxmlformats.org/officeDocument/2006/relationships/image" Target="../media/image1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9.png"/><Relationship Id="rId4" Type="http://schemas.openxmlformats.org/officeDocument/2006/relationships/image" Target="../media/image4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4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"/>
          <p:cNvPicPr preferRelativeResize="0"/>
          <p:nvPr/>
        </p:nvPicPr>
        <p:blipFill rotWithShape="1">
          <a:blip r:embed="rId3">
            <a:alphaModFix/>
          </a:blip>
          <a:srcRect b="32675" l="7990" r="8804" t="25923"/>
          <a:stretch/>
        </p:blipFill>
        <p:spPr>
          <a:xfrm>
            <a:off x="1214586" y="1578286"/>
            <a:ext cx="9762827" cy="27324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1" name="Google Shape;221;p10"/>
          <p:cNvGrpSpPr/>
          <p:nvPr/>
        </p:nvGrpSpPr>
        <p:grpSpPr>
          <a:xfrm>
            <a:off x="1519807" y="198900"/>
            <a:ext cx="5227452" cy="5795401"/>
            <a:chOff x="704638" y="0"/>
            <a:chExt cx="5227452" cy="5795401"/>
          </a:xfrm>
        </p:grpSpPr>
        <p:sp>
          <p:nvSpPr>
            <p:cNvPr id="222" name="Google Shape;222;p10"/>
            <p:cNvSpPr/>
            <p:nvPr/>
          </p:nvSpPr>
          <p:spPr>
            <a:xfrm rot="4396374">
              <a:off x="1040020" y="1153239"/>
              <a:ext cx="5002934" cy="3488923"/>
            </a:xfrm>
            <a:custGeom>
              <a:rect b="b" l="l" r="r" t="t"/>
              <a:pathLst>
                <a:path extrusionOk="0" h="120000" w="120000">
                  <a:moveTo>
                    <a:pt x="0" y="120000"/>
                  </a:moveTo>
                  <a:quadBezTo>
                    <a:pt x="20000" y="40000"/>
                    <a:pt x="93748" y="15000"/>
                  </a:quadBezTo>
                  <a:lnTo>
                    <a:pt x="92569" y="0"/>
                  </a:lnTo>
                  <a:lnTo>
                    <a:pt x="120000" y="18786"/>
                  </a:lnTo>
                  <a:lnTo>
                    <a:pt x="96465" y="49572"/>
                  </a:lnTo>
                  <a:lnTo>
                    <a:pt x="95286" y="34572"/>
                  </a:lnTo>
                  <a:quadBezTo>
                    <a:pt x="30000" y="44572"/>
                    <a:pt x="0" y="120000"/>
                  </a:quadBezTo>
                  <a:close/>
                </a:path>
              </a:pathLst>
            </a:custGeom>
            <a:solidFill>
              <a:schemeClr val="accent4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0"/>
            <p:cNvSpPr/>
            <p:nvPr/>
          </p:nvSpPr>
          <p:spPr>
            <a:xfrm>
              <a:off x="704638" y="0"/>
              <a:ext cx="2358728" cy="92726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10"/>
            <p:cNvSpPr txBox="1"/>
            <p:nvPr/>
          </p:nvSpPr>
          <p:spPr>
            <a:xfrm>
              <a:off x="704638" y="0"/>
              <a:ext cx="2358728" cy="92726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71100" lIns="71100" spcFirstLastPara="1" rIns="71100" wrap="square" tIns="711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600"/>
                <a:buFont typeface="Calibri"/>
                <a:buNone/>
              </a:pPr>
              <a:r>
                <a:t/>
              </a:r>
              <a:endParaRPr sz="5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5" name="Google Shape;225;p10"/>
          <p:cNvSpPr txBox="1"/>
          <p:nvPr/>
        </p:nvSpPr>
        <p:spPr>
          <a:xfrm>
            <a:off x="4172111" y="146381"/>
            <a:ext cx="3566450" cy="853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lang="en-US" sz="4800">
                <a:solidFill>
                  <a:srgbClr val="3F3F3F"/>
                </a:solidFill>
                <a:latin typeface="Montserrat"/>
                <a:ea typeface="Montserrat"/>
                <a:cs typeface="Montserrat"/>
                <a:sym typeface="Montserrat"/>
              </a:rPr>
              <a:t>Target </a:t>
            </a:r>
            <a:endParaRPr b="1" i="0" sz="4800" u="none" cap="none" strike="noStrike">
              <a:solidFill>
                <a:srgbClr val="3F3F3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6" name="Google Shape;226;p10"/>
          <p:cNvSpPr/>
          <p:nvPr/>
        </p:nvSpPr>
        <p:spPr>
          <a:xfrm>
            <a:off x="528507" y="436185"/>
            <a:ext cx="1386769" cy="134386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</a:pPr>
            <a:r>
              <a:rPr b="1"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37%</a:t>
            </a:r>
            <a:endParaRPr b="1"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Google Shape;227;p10"/>
          <p:cNvSpPr txBox="1"/>
          <p:nvPr/>
        </p:nvSpPr>
        <p:spPr>
          <a:xfrm>
            <a:off x="5770605" y="667265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8" name="Google Shape;228;p10"/>
          <p:cNvPicPr preferRelativeResize="0"/>
          <p:nvPr/>
        </p:nvPicPr>
        <p:blipFill rotWithShape="1">
          <a:blip r:embed="rId3">
            <a:alphaModFix/>
          </a:blip>
          <a:srcRect b="16278" l="42277" r="11910" t="22910"/>
          <a:stretch/>
        </p:blipFill>
        <p:spPr>
          <a:xfrm>
            <a:off x="6774836" y="1180568"/>
            <a:ext cx="5439616" cy="4813734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10"/>
          <p:cNvSpPr/>
          <p:nvPr/>
        </p:nvSpPr>
        <p:spPr>
          <a:xfrm>
            <a:off x="5770604" y="5244501"/>
            <a:ext cx="1470853" cy="1388747"/>
          </a:xfrm>
          <a:prstGeom prst="ellipse">
            <a:avLst/>
          </a:prstGeom>
          <a:solidFill>
            <a:srgbClr val="6483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</a:pPr>
            <a:r>
              <a:rPr b="1"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10%</a:t>
            </a:r>
            <a:endParaRPr b="1"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p10"/>
          <p:cNvSpPr/>
          <p:nvPr/>
        </p:nvSpPr>
        <p:spPr>
          <a:xfrm>
            <a:off x="712056" y="3070341"/>
            <a:ext cx="3460055" cy="853142"/>
          </a:xfrm>
          <a:prstGeom prst="roundRect">
            <a:avLst>
              <a:gd fmla="val 16667" name="adj"/>
            </a:avLst>
          </a:prstGeom>
          <a:solidFill>
            <a:srgbClr val="FFB8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Menurunkan Cancellation rate</a:t>
            </a:r>
            <a:endParaRPr/>
          </a:p>
        </p:txBody>
      </p:sp>
      <p:sp>
        <p:nvSpPr>
          <p:cNvPr id="231" name="Google Shape;231;p10"/>
          <p:cNvSpPr/>
          <p:nvPr/>
        </p:nvSpPr>
        <p:spPr>
          <a:xfrm>
            <a:off x="152400" y="152400"/>
            <a:ext cx="7397262" cy="84712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10"/>
          <p:cNvSpPr/>
          <p:nvPr/>
        </p:nvSpPr>
        <p:spPr>
          <a:xfrm>
            <a:off x="-1" y="0"/>
            <a:ext cx="3689479" cy="720570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p10"/>
          <p:cNvSpPr/>
          <p:nvPr/>
        </p:nvSpPr>
        <p:spPr>
          <a:xfrm>
            <a:off x="152399" y="152401"/>
            <a:ext cx="4352249" cy="84712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p10"/>
          <p:cNvSpPr/>
          <p:nvPr/>
        </p:nvSpPr>
        <p:spPr>
          <a:xfrm>
            <a:off x="1618575" y="6088771"/>
            <a:ext cx="4352249" cy="111550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Google Shape;235;p10"/>
          <p:cNvSpPr/>
          <p:nvPr/>
        </p:nvSpPr>
        <p:spPr>
          <a:xfrm>
            <a:off x="1618575" y="5756022"/>
            <a:ext cx="2319456" cy="111550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" name="Google Shape;236;p10"/>
          <p:cNvSpPr/>
          <p:nvPr/>
        </p:nvSpPr>
        <p:spPr>
          <a:xfrm>
            <a:off x="8343668" y="436185"/>
            <a:ext cx="2319456" cy="111550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Google Shape;237;p10"/>
          <p:cNvSpPr/>
          <p:nvPr/>
        </p:nvSpPr>
        <p:spPr>
          <a:xfrm>
            <a:off x="9344036" y="-47414"/>
            <a:ext cx="2847963" cy="710338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" name="Google Shape;238;p10"/>
          <p:cNvSpPr/>
          <p:nvPr/>
        </p:nvSpPr>
        <p:spPr>
          <a:xfrm>
            <a:off x="-26501" y="5577211"/>
            <a:ext cx="2957512" cy="2957512"/>
          </a:xfrm>
          <a:prstGeom prst="ellipse">
            <a:avLst/>
          </a:prstGeom>
          <a:solidFill>
            <a:srgbClr val="F8F8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" name="Google Shape;239;p10"/>
          <p:cNvSpPr/>
          <p:nvPr/>
        </p:nvSpPr>
        <p:spPr>
          <a:xfrm>
            <a:off x="-2398109" y="471335"/>
            <a:ext cx="3776856" cy="3776856"/>
          </a:xfrm>
          <a:prstGeom prst="ellipse">
            <a:avLst/>
          </a:prstGeom>
          <a:solidFill>
            <a:srgbClr val="F8F8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10"/>
          <p:cNvSpPr/>
          <p:nvPr/>
        </p:nvSpPr>
        <p:spPr>
          <a:xfrm>
            <a:off x="10573425" y="5194083"/>
            <a:ext cx="1439165" cy="1439165"/>
          </a:xfrm>
          <a:prstGeom prst="ellipse">
            <a:avLst/>
          </a:prstGeom>
          <a:solidFill>
            <a:srgbClr val="F8F8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" name="Google Shape;241;p10"/>
          <p:cNvSpPr txBox="1"/>
          <p:nvPr/>
        </p:nvSpPr>
        <p:spPr>
          <a:xfrm>
            <a:off x="-2185988" y="4972050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" name="Google Shape;242;p10"/>
          <p:cNvSpPr/>
          <p:nvPr/>
        </p:nvSpPr>
        <p:spPr>
          <a:xfrm>
            <a:off x="2517038" y="747078"/>
            <a:ext cx="554775" cy="80461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" name="Google Shape;243;p10"/>
          <p:cNvSpPr/>
          <p:nvPr/>
        </p:nvSpPr>
        <p:spPr>
          <a:xfrm>
            <a:off x="2617552" y="5127558"/>
            <a:ext cx="554775" cy="80461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" name="Google Shape;244;p10"/>
          <p:cNvSpPr/>
          <p:nvPr/>
        </p:nvSpPr>
        <p:spPr>
          <a:xfrm>
            <a:off x="2508427" y="1427707"/>
            <a:ext cx="7560152" cy="561599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5" name="Google Shape;245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02250" y="1824199"/>
            <a:ext cx="6558291" cy="4740427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10"/>
          <p:cNvSpPr/>
          <p:nvPr/>
        </p:nvSpPr>
        <p:spPr>
          <a:xfrm>
            <a:off x="1609441" y="1083643"/>
            <a:ext cx="1836532" cy="1779715"/>
          </a:xfrm>
          <a:prstGeom prst="ellipse">
            <a:avLst/>
          </a:prstGeom>
          <a:solidFill>
            <a:srgbClr val="553E9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</a:pPr>
            <a:r>
              <a:rPr b="1"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37%</a:t>
            </a:r>
            <a:endParaRPr b="1"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Google Shape;247;p10"/>
          <p:cNvSpPr/>
          <p:nvPr/>
        </p:nvSpPr>
        <p:spPr>
          <a:xfrm>
            <a:off x="9683573" y="3001560"/>
            <a:ext cx="1796371" cy="1696093"/>
          </a:xfrm>
          <a:prstGeom prst="ellipse">
            <a:avLst/>
          </a:prstGeom>
          <a:solidFill>
            <a:srgbClr val="553E9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</a:pPr>
            <a:r>
              <a:rPr b="1"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20%</a:t>
            </a:r>
            <a:endParaRPr b="1"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p10"/>
          <p:cNvSpPr txBox="1"/>
          <p:nvPr/>
        </p:nvSpPr>
        <p:spPr>
          <a:xfrm>
            <a:off x="4495440" y="770883"/>
            <a:ext cx="394271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563E94"/>
                </a:solidFill>
                <a:latin typeface="Arial"/>
                <a:ea typeface="Arial"/>
                <a:cs typeface="Arial"/>
                <a:sym typeface="Arial"/>
              </a:rPr>
              <a:t>Menurunkan cancellation rate</a:t>
            </a:r>
            <a:endParaRPr sz="1800">
              <a:solidFill>
                <a:srgbClr val="563E9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10"/>
          <p:cNvSpPr txBox="1"/>
          <p:nvPr/>
        </p:nvSpPr>
        <p:spPr>
          <a:xfrm>
            <a:off x="4277034" y="17734"/>
            <a:ext cx="3566450" cy="853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lang="en-US" sz="4800">
                <a:solidFill>
                  <a:srgbClr val="3F3F3F"/>
                </a:solidFill>
                <a:latin typeface="Montserrat"/>
                <a:ea typeface="Montserrat"/>
                <a:cs typeface="Montserrat"/>
                <a:sym typeface="Montserrat"/>
              </a:rPr>
              <a:t>Target </a:t>
            </a:r>
            <a:endParaRPr b="1" i="0" sz="4800" u="none" cap="none" strike="noStrike">
              <a:solidFill>
                <a:srgbClr val="3F3F3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4" name="Google Shape;254;p11"/>
          <p:cNvGrpSpPr/>
          <p:nvPr/>
        </p:nvGrpSpPr>
        <p:grpSpPr>
          <a:xfrm>
            <a:off x="409153" y="512084"/>
            <a:ext cx="5944078" cy="5944078"/>
            <a:chOff x="2902488" y="902232"/>
            <a:chExt cx="3339000" cy="3339000"/>
          </a:xfrm>
        </p:grpSpPr>
        <p:sp>
          <p:nvSpPr>
            <p:cNvPr id="255" name="Google Shape;255;p11"/>
            <p:cNvSpPr/>
            <p:nvPr/>
          </p:nvSpPr>
          <p:spPr>
            <a:xfrm rot="-5400000">
              <a:off x="2902488" y="902232"/>
              <a:ext cx="3339000" cy="3339000"/>
            </a:xfrm>
            <a:prstGeom prst="ellipse">
              <a:avLst/>
            </a:prstGeom>
            <a:noFill/>
            <a:ln cap="flat" cmpd="sng" w="19050">
              <a:solidFill>
                <a:srgbClr val="F7CA48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" name="Google Shape;256;p11"/>
            <p:cNvSpPr/>
            <p:nvPr/>
          </p:nvSpPr>
          <p:spPr>
            <a:xfrm>
              <a:off x="3123875" y="1123625"/>
              <a:ext cx="2896500" cy="2896200"/>
            </a:xfrm>
            <a:prstGeom prst="pie">
              <a:avLst>
                <a:gd fmla="val 2689583" name="adj1"/>
                <a:gd fmla="val 13510993" name="adj2"/>
              </a:avLst>
            </a:prstGeom>
            <a:solidFill>
              <a:srgbClr val="FFB801"/>
            </a:solidFill>
            <a:ln cap="flat" cmpd="sng" w="9525">
              <a:solidFill>
                <a:srgbClr val="F7CA4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7" name="Google Shape;257;p11"/>
          <p:cNvGrpSpPr/>
          <p:nvPr/>
        </p:nvGrpSpPr>
        <p:grpSpPr>
          <a:xfrm>
            <a:off x="1794704" y="1930654"/>
            <a:ext cx="3232659" cy="3232659"/>
            <a:chOff x="3664038" y="1663782"/>
            <a:chExt cx="1815900" cy="1815900"/>
          </a:xfrm>
        </p:grpSpPr>
        <p:sp>
          <p:nvSpPr>
            <p:cNvPr id="258" name="Google Shape;258;p11"/>
            <p:cNvSpPr/>
            <p:nvPr/>
          </p:nvSpPr>
          <p:spPr>
            <a:xfrm>
              <a:off x="3664038" y="1663782"/>
              <a:ext cx="1815900" cy="1815900"/>
            </a:xfrm>
            <a:prstGeom prst="ellipse">
              <a:avLst/>
            </a:prstGeom>
            <a:solidFill>
              <a:srgbClr val="F7CA48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509"/>
                </a:srgbClr>
              </a:outerShdw>
            </a:effectLst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" name="Google Shape;259;p11"/>
            <p:cNvSpPr txBox="1"/>
            <p:nvPr/>
          </p:nvSpPr>
          <p:spPr>
            <a:xfrm>
              <a:off x="3899988" y="2158482"/>
              <a:ext cx="1344000" cy="826500"/>
            </a:xfrm>
            <a:prstGeom prst="rect">
              <a:avLst/>
            </a:prstGeom>
            <a:solidFill>
              <a:srgbClr val="F7CA48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Roboto"/>
                <a:buNone/>
              </a:pPr>
              <a:r>
                <a:rPr b="1" lang="en-US" sz="3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Business Metrics</a:t>
              </a:r>
              <a:endParaRPr b="1"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pic>
        <p:nvPicPr>
          <p:cNvPr id="260" name="Google Shape;260;p11"/>
          <p:cNvPicPr preferRelativeResize="0"/>
          <p:nvPr/>
        </p:nvPicPr>
        <p:blipFill rotWithShape="1">
          <a:blip r:embed="rId3">
            <a:alphaModFix/>
          </a:blip>
          <a:srcRect b="16129" l="43215" r="11480" t="15914"/>
          <a:stretch/>
        </p:blipFill>
        <p:spPr>
          <a:xfrm>
            <a:off x="6572866" y="0"/>
            <a:ext cx="5619134" cy="5619135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11"/>
          <p:cNvSpPr/>
          <p:nvPr/>
        </p:nvSpPr>
        <p:spPr>
          <a:xfrm>
            <a:off x="6769510" y="206477"/>
            <a:ext cx="2109019" cy="33684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2" name="Google Shape;262;p11"/>
          <p:cNvSpPr/>
          <p:nvPr/>
        </p:nvSpPr>
        <p:spPr>
          <a:xfrm>
            <a:off x="9382433" y="206477"/>
            <a:ext cx="2342535" cy="336840"/>
          </a:xfrm>
          <a:prstGeom prst="rect">
            <a:avLst/>
          </a:prstGeom>
          <a:solidFill>
            <a:srgbClr val="F7CA4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63" name="Google Shape;263;p11"/>
          <p:cNvGrpSpPr/>
          <p:nvPr/>
        </p:nvGrpSpPr>
        <p:grpSpPr>
          <a:xfrm>
            <a:off x="299361" y="492881"/>
            <a:ext cx="2133598" cy="2034723"/>
            <a:chOff x="2859873" y="853971"/>
            <a:chExt cx="1068600" cy="1068600"/>
          </a:xfrm>
        </p:grpSpPr>
        <p:sp>
          <p:nvSpPr>
            <p:cNvPr id="264" name="Google Shape;264;p11"/>
            <p:cNvSpPr/>
            <p:nvPr/>
          </p:nvSpPr>
          <p:spPr>
            <a:xfrm>
              <a:off x="2859873" y="853971"/>
              <a:ext cx="1068600" cy="1068600"/>
            </a:xfrm>
            <a:prstGeom prst="ellipse">
              <a:avLst/>
            </a:prstGeom>
            <a:solidFill>
              <a:srgbClr val="FF8649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" name="Google Shape;265;p11"/>
            <p:cNvSpPr txBox="1"/>
            <p:nvPr/>
          </p:nvSpPr>
          <p:spPr>
            <a:xfrm>
              <a:off x="3012800" y="1022197"/>
              <a:ext cx="762600" cy="732300"/>
            </a:xfrm>
            <a:prstGeom prst="rect">
              <a:avLst/>
            </a:prstGeom>
            <a:solidFill>
              <a:srgbClr val="FF8649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Roboto"/>
                <a:buNone/>
              </a:pPr>
              <a:r>
                <a:rPr lang="en-US" sz="1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Cancellation rate</a:t>
              </a:r>
              <a:endPara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66" name="Google Shape;266;p11"/>
          <p:cNvGrpSpPr/>
          <p:nvPr/>
        </p:nvGrpSpPr>
        <p:grpSpPr>
          <a:xfrm>
            <a:off x="4329424" y="4618513"/>
            <a:ext cx="2133598" cy="2034723"/>
            <a:chOff x="2859873" y="853971"/>
            <a:chExt cx="1068600" cy="1068600"/>
          </a:xfrm>
        </p:grpSpPr>
        <p:sp>
          <p:nvSpPr>
            <p:cNvPr id="267" name="Google Shape;267;p11"/>
            <p:cNvSpPr/>
            <p:nvPr/>
          </p:nvSpPr>
          <p:spPr>
            <a:xfrm>
              <a:off x="2859873" y="853971"/>
              <a:ext cx="1068600" cy="1068600"/>
            </a:xfrm>
            <a:prstGeom prst="ellipse">
              <a:avLst/>
            </a:prstGeom>
            <a:solidFill>
              <a:srgbClr val="FF8649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" name="Google Shape;268;p11"/>
            <p:cNvSpPr txBox="1"/>
            <p:nvPr/>
          </p:nvSpPr>
          <p:spPr>
            <a:xfrm>
              <a:off x="3012800" y="1022197"/>
              <a:ext cx="762600" cy="732300"/>
            </a:xfrm>
            <a:prstGeom prst="rect">
              <a:avLst/>
            </a:prstGeom>
            <a:solidFill>
              <a:srgbClr val="FF8649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Roboto"/>
                <a:buNone/>
              </a:pPr>
              <a:r>
                <a:rPr lang="en-US" sz="1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Revenue</a:t>
              </a:r>
              <a:endPara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5000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12"/>
          <p:cNvSpPr txBox="1"/>
          <p:nvPr/>
        </p:nvSpPr>
        <p:spPr>
          <a:xfrm>
            <a:off x="0" y="272547"/>
            <a:ext cx="4917233" cy="5139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2800" u="none" cap="none" strike="noStrike">
                <a:solidFill>
                  <a:srgbClr val="7C27AC"/>
                </a:solidFill>
                <a:latin typeface="Montserrat"/>
                <a:ea typeface="Montserrat"/>
                <a:cs typeface="Montserrat"/>
                <a:sym typeface="Montserrat"/>
              </a:rPr>
              <a:t>Exploratory Data Analyst</a:t>
            </a:r>
            <a:endParaRPr/>
          </a:p>
        </p:txBody>
      </p:sp>
      <p:sp>
        <p:nvSpPr>
          <p:cNvPr id="274" name="Google Shape;274;p12"/>
          <p:cNvSpPr txBox="1"/>
          <p:nvPr/>
        </p:nvSpPr>
        <p:spPr>
          <a:xfrm>
            <a:off x="0" y="637101"/>
            <a:ext cx="10533000" cy="5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Lead time</a:t>
            </a: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5" name="Google Shape;275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10800000">
            <a:off x="0" y="5287000"/>
            <a:ext cx="12192000" cy="157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12"/>
          <p:cNvPicPr preferRelativeResize="0"/>
          <p:nvPr/>
        </p:nvPicPr>
        <p:blipFill rotWithShape="1">
          <a:blip r:embed="rId4">
            <a:alphaModFix/>
          </a:blip>
          <a:srcRect b="34099" l="82087" r="-773" t="33004"/>
          <a:stretch/>
        </p:blipFill>
        <p:spPr>
          <a:xfrm>
            <a:off x="9340886" y="3683402"/>
            <a:ext cx="2947252" cy="3349145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12"/>
          <p:cNvSpPr txBox="1"/>
          <p:nvPr/>
        </p:nvSpPr>
        <p:spPr>
          <a:xfrm>
            <a:off x="7727701" y="752824"/>
            <a:ext cx="3871200" cy="412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139700" marR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7C27AC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Pemesanan hotel dengan lead time lebih dari </a:t>
            </a:r>
            <a:r>
              <a:rPr b="1" lang="en-US" sz="1800">
                <a:solidFill>
                  <a:srgbClr val="7C27AC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7 bulan</a:t>
            </a:r>
            <a:r>
              <a:rPr lang="en-US" sz="1800">
                <a:solidFill>
                  <a:srgbClr val="7C27AC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memiliki peluang pembatalan lebih besar (</a:t>
            </a:r>
            <a:r>
              <a:rPr b="1" lang="en-US" sz="1800">
                <a:solidFill>
                  <a:srgbClr val="7C27AC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&gt;50%)</a:t>
            </a:r>
            <a:endParaRPr b="1" sz="1800">
              <a:solidFill>
                <a:srgbClr val="7C27AC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b="1" sz="1200">
              <a:solidFill>
                <a:srgbClr val="7C27AC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139700" marR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7C27AC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Semakin lama Lead time semakin tinggi kemungkinan pemesanan dibatalkan</a:t>
            </a:r>
            <a:endParaRPr b="1" sz="1800">
              <a:solidFill>
                <a:srgbClr val="7C27AC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278" name="Google Shape;278;p12"/>
          <p:cNvGraphicFramePr/>
          <p:nvPr/>
        </p:nvGraphicFramePr>
        <p:xfrm>
          <a:off x="250174" y="1229675"/>
          <a:ext cx="7743452" cy="4691374"/>
        </p:xfrm>
        <a:graphic>
          <a:graphicData uri="http://schemas.openxmlformats.org/drawingml/2006/chart">
            <c:chart r:id="rId5"/>
          </a:graphicData>
        </a:graphic>
      </p:graphicFrame>
      <p:cxnSp>
        <p:nvCxnSpPr>
          <p:cNvPr id="279" name="Google Shape;279;p12"/>
          <p:cNvCxnSpPr/>
          <p:nvPr/>
        </p:nvCxnSpPr>
        <p:spPr>
          <a:xfrm>
            <a:off x="4593848" y="1312607"/>
            <a:ext cx="0" cy="3944897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dash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13"/>
          <p:cNvSpPr txBox="1"/>
          <p:nvPr/>
        </p:nvSpPr>
        <p:spPr>
          <a:xfrm>
            <a:off x="0" y="272547"/>
            <a:ext cx="4917233" cy="5139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2800" u="none" cap="none" strike="noStrike">
                <a:solidFill>
                  <a:srgbClr val="7C27AC"/>
                </a:solidFill>
                <a:latin typeface="Montserrat"/>
                <a:ea typeface="Montserrat"/>
                <a:cs typeface="Montserrat"/>
                <a:sym typeface="Montserrat"/>
              </a:rPr>
              <a:t>Exploratory Data Analyst</a:t>
            </a:r>
            <a:endParaRPr/>
          </a:p>
        </p:txBody>
      </p:sp>
      <p:sp>
        <p:nvSpPr>
          <p:cNvPr id="285" name="Google Shape;285;p13"/>
          <p:cNvSpPr txBox="1"/>
          <p:nvPr/>
        </p:nvSpPr>
        <p:spPr>
          <a:xfrm>
            <a:off x="0" y="786534"/>
            <a:ext cx="10533000" cy="5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Parking Space &amp; Cancelled Rate</a:t>
            </a: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6" name="Google Shape;286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800000">
            <a:off x="0" y="5287000"/>
            <a:ext cx="12192000" cy="157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13"/>
          <p:cNvPicPr preferRelativeResize="0"/>
          <p:nvPr/>
        </p:nvPicPr>
        <p:blipFill rotWithShape="1">
          <a:blip r:embed="rId4">
            <a:alphaModFix/>
          </a:blip>
          <a:srcRect b="0" l="40750" r="39147" t="63073"/>
          <a:stretch/>
        </p:blipFill>
        <p:spPr>
          <a:xfrm>
            <a:off x="8647050" y="2205695"/>
            <a:ext cx="3771900" cy="447237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88" name="Google Shape;288;p13"/>
          <p:cNvGraphicFramePr/>
          <p:nvPr/>
        </p:nvGraphicFramePr>
        <p:xfrm>
          <a:off x="304800" y="1609158"/>
          <a:ext cx="7052796" cy="3823931"/>
        </p:xfrm>
        <a:graphic>
          <a:graphicData uri="http://schemas.openxmlformats.org/drawingml/2006/chart">
            <c:chart r:id="rId5"/>
          </a:graphicData>
        </a:graphic>
      </p:graphicFrame>
      <p:sp>
        <p:nvSpPr>
          <p:cNvPr id="289" name="Google Shape;289;p13"/>
          <p:cNvSpPr txBox="1"/>
          <p:nvPr/>
        </p:nvSpPr>
        <p:spPr>
          <a:xfrm>
            <a:off x="7223613" y="2713727"/>
            <a:ext cx="3532618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7C27AC"/>
                </a:solidFill>
                <a:latin typeface="Arial"/>
                <a:ea typeface="Arial"/>
                <a:cs typeface="Arial"/>
                <a:sym typeface="Arial"/>
              </a:rPr>
              <a:t>Pemesanan yang memerlukan tempat parkir tidak melakukan pembatalan pesanan</a:t>
            </a:r>
            <a:endParaRPr b="1" i="0" sz="1100">
              <a:solidFill>
                <a:srgbClr val="7C27A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" name="Google Shape;290;p13"/>
          <p:cNvSpPr/>
          <p:nvPr/>
        </p:nvSpPr>
        <p:spPr>
          <a:xfrm>
            <a:off x="1569620" y="3286327"/>
            <a:ext cx="632964" cy="434711"/>
          </a:xfrm>
          <a:prstGeom prst="rect">
            <a:avLst/>
          </a:prstGeom>
          <a:solidFill>
            <a:srgbClr val="7C27A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60%</a:t>
            </a:r>
            <a:endParaRPr/>
          </a:p>
        </p:txBody>
      </p:sp>
      <p:sp>
        <p:nvSpPr>
          <p:cNvPr id="291" name="Google Shape;291;p13"/>
          <p:cNvSpPr/>
          <p:nvPr/>
        </p:nvSpPr>
        <p:spPr>
          <a:xfrm>
            <a:off x="4828842" y="2265877"/>
            <a:ext cx="600699" cy="373069"/>
          </a:xfrm>
          <a:prstGeom prst="rect">
            <a:avLst/>
          </a:prstGeom>
          <a:solidFill>
            <a:srgbClr val="7C27A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100%</a:t>
            </a:r>
            <a:endParaRPr/>
          </a:p>
        </p:txBody>
      </p:sp>
      <p:sp>
        <p:nvSpPr>
          <p:cNvPr id="292" name="Google Shape;292;p13"/>
          <p:cNvSpPr/>
          <p:nvPr/>
        </p:nvSpPr>
        <p:spPr>
          <a:xfrm>
            <a:off x="2566086" y="3780065"/>
            <a:ext cx="527529" cy="336422"/>
          </a:xfrm>
          <a:prstGeom prst="rect">
            <a:avLst/>
          </a:prstGeom>
          <a:solidFill>
            <a:srgbClr val="FFBC5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7C27AC"/>
                </a:solidFill>
                <a:latin typeface="Calibri"/>
                <a:ea typeface="Calibri"/>
                <a:cs typeface="Calibri"/>
                <a:sym typeface="Calibri"/>
              </a:rPr>
              <a:t>40%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14"/>
          <p:cNvSpPr txBox="1"/>
          <p:nvPr/>
        </p:nvSpPr>
        <p:spPr>
          <a:xfrm>
            <a:off x="0" y="272547"/>
            <a:ext cx="4917233" cy="5139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2800" u="none" cap="none" strike="noStrike">
                <a:solidFill>
                  <a:srgbClr val="7C27AC"/>
                </a:solidFill>
                <a:latin typeface="Montserrat"/>
                <a:ea typeface="Montserrat"/>
                <a:cs typeface="Montserrat"/>
                <a:sym typeface="Montserrat"/>
              </a:rPr>
              <a:t>Exploratory Data Analyst</a:t>
            </a:r>
            <a:endParaRPr/>
          </a:p>
        </p:txBody>
      </p:sp>
      <p:sp>
        <p:nvSpPr>
          <p:cNvPr id="298" name="Google Shape;298;p14"/>
          <p:cNvSpPr txBox="1"/>
          <p:nvPr/>
        </p:nvSpPr>
        <p:spPr>
          <a:xfrm>
            <a:off x="0" y="786534"/>
            <a:ext cx="10533000" cy="5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Cancellation rate by market segment</a:t>
            </a: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9" name="Google Shape;299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10800000">
            <a:off x="0" y="5287000"/>
            <a:ext cx="12192000" cy="157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14"/>
          <p:cNvPicPr preferRelativeResize="0"/>
          <p:nvPr/>
        </p:nvPicPr>
        <p:blipFill rotWithShape="1">
          <a:blip r:embed="rId4">
            <a:alphaModFix/>
          </a:blip>
          <a:srcRect b="0" l="0" r="77934" t="67654"/>
          <a:stretch/>
        </p:blipFill>
        <p:spPr>
          <a:xfrm>
            <a:off x="9628660" y="4092362"/>
            <a:ext cx="2867469" cy="2713148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01" name="Google Shape;301;p14"/>
          <p:cNvGraphicFramePr/>
          <p:nvPr/>
        </p:nvGraphicFramePr>
        <p:xfrm>
          <a:off x="-304129" y="1444940"/>
          <a:ext cx="9676657" cy="5140513"/>
        </p:xfrm>
        <a:graphic>
          <a:graphicData uri="http://schemas.openxmlformats.org/drawingml/2006/chart">
            <c:chart r:id="rId5"/>
          </a:graphicData>
        </a:graphic>
      </p:graphicFrame>
      <p:sp>
        <p:nvSpPr>
          <p:cNvPr id="302" name="Google Shape;302;p14"/>
          <p:cNvSpPr txBox="1"/>
          <p:nvPr/>
        </p:nvSpPr>
        <p:spPr>
          <a:xfrm>
            <a:off x="9531411" y="2501083"/>
            <a:ext cx="2660587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7C27AC"/>
                </a:solidFill>
                <a:latin typeface="Arial"/>
                <a:ea typeface="Arial"/>
                <a:cs typeface="Arial"/>
                <a:sym typeface="Arial"/>
              </a:rPr>
              <a:t>Groups 61% (tertinggi)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7C27A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7C27AC"/>
                </a:solidFill>
                <a:latin typeface="Arial"/>
                <a:ea typeface="Arial"/>
                <a:cs typeface="Arial"/>
                <a:sym typeface="Arial"/>
              </a:rPr>
              <a:t>Aviation, Complementary, Corporate, Direct 18 - 22%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7C27A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7C27AC"/>
                </a:solidFill>
                <a:latin typeface="Arial"/>
                <a:ea typeface="Arial"/>
                <a:cs typeface="Arial"/>
                <a:sym typeface="Arial"/>
              </a:rPr>
              <a:t>Travel Agent 34 - 36 %</a:t>
            </a:r>
            <a:endParaRPr/>
          </a:p>
        </p:txBody>
      </p:sp>
      <p:sp>
        <p:nvSpPr>
          <p:cNvPr id="303" name="Google Shape;303;p14"/>
          <p:cNvSpPr txBox="1"/>
          <p:nvPr/>
        </p:nvSpPr>
        <p:spPr>
          <a:xfrm>
            <a:off x="9531413" y="1888044"/>
            <a:ext cx="2660587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7C27AC"/>
                </a:solidFill>
                <a:latin typeface="Arial"/>
                <a:ea typeface="Arial"/>
                <a:cs typeface="Arial"/>
                <a:sym typeface="Arial"/>
              </a:rPr>
              <a:t>Berikut persentase tingkat pembatalan :</a:t>
            </a:r>
            <a:endParaRPr/>
          </a:p>
        </p:txBody>
      </p:sp>
      <p:sp>
        <p:nvSpPr>
          <p:cNvPr id="304" name="Google Shape;304;p14"/>
          <p:cNvSpPr/>
          <p:nvPr/>
        </p:nvSpPr>
        <p:spPr>
          <a:xfrm>
            <a:off x="5892799" y="2829638"/>
            <a:ext cx="453292" cy="284367"/>
          </a:xfrm>
          <a:prstGeom prst="rect">
            <a:avLst/>
          </a:prstGeom>
          <a:solidFill>
            <a:srgbClr val="FFBC5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rgbClr val="7C27AC"/>
                </a:solidFill>
                <a:latin typeface="Calibri"/>
                <a:ea typeface="Calibri"/>
                <a:cs typeface="Calibri"/>
                <a:sym typeface="Calibri"/>
              </a:rPr>
              <a:t>61%</a:t>
            </a:r>
            <a:endParaRPr/>
          </a:p>
        </p:txBody>
      </p:sp>
      <p:sp>
        <p:nvSpPr>
          <p:cNvPr id="305" name="Google Shape;305;p14"/>
          <p:cNvSpPr/>
          <p:nvPr/>
        </p:nvSpPr>
        <p:spPr>
          <a:xfrm>
            <a:off x="7120373" y="3701412"/>
            <a:ext cx="453292" cy="284367"/>
          </a:xfrm>
          <a:prstGeom prst="rect">
            <a:avLst/>
          </a:prstGeom>
          <a:solidFill>
            <a:srgbClr val="FFBC5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rgbClr val="7C27AC"/>
                </a:solidFill>
                <a:latin typeface="Calibri"/>
                <a:ea typeface="Calibri"/>
                <a:cs typeface="Calibri"/>
                <a:sym typeface="Calibri"/>
              </a:rPr>
              <a:t>34%</a:t>
            </a:r>
            <a:endParaRPr/>
          </a:p>
        </p:txBody>
      </p:sp>
      <p:sp>
        <p:nvSpPr>
          <p:cNvPr id="306" name="Google Shape;306;p14"/>
          <p:cNvSpPr/>
          <p:nvPr/>
        </p:nvSpPr>
        <p:spPr>
          <a:xfrm>
            <a:off x="8328687" y="3658807"/>
            <a:ext cx="453292" cy="284367"/>
          </a:xfrm>
          <a:prstGeom prst="rect">
            <a:avLst/>
          </a:prstGeom>
          <a:solidFill>
            <a:srgbClr val="FFBC5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rgbClr val="7C27AC"/>
                </a:solidFill>
                <a:latin typeface="Calibri"/>
                <a:ea typeface="Calibri"/>
                <a:cs typeface="Calibri"/>
                <a:sym typeface="Calibri"/>
              </a:rPr>
              <a:t>36%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15"/>
          <p:cNvSpPr txBox="1"/>
          <p:nvPr/>
        </p:nvSpPr>
        <p:spPr>
          <a:xfrm>
            <a:off x="0" y="272547"/>
            <a:ext cx="4917233" cy="5139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2800" u="none" cap="none" strike="noStrike">
                <a:solidFill>
                  <a:srgbClr val="7C27AC"/>
                </a:solidFill>
                <a:latin typeface="Montserrat"/>
                <a:ea typeface="Montserrat"/>
                <a:cs typeface="Montserrat"/>
                <a:sym typeface="Montserrat"/>
              </a:rPr>
              <a:t>Exploratory Data Analyst</a:t>
            </a:r>
            <a:endParaRPr/>
          </a:p>
        </p:txBody>
      </p:sp>
      <p:pic>
        <p:nvPicPr>
          <p:cNvPr id="312" name="Google Shape;312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800000">
            <a:off x="-2" y="5310424"/>
            <a:ext cx="12192001" cy="157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15"/>
          <p:cNvPicPr preferRelativeResize="0"/>
          <p:nvPr/>
        </p:nvPicPr>
        <p:blipFill rotWithShape="1">
          <a:blip r:embed="rId4">
            <a:alphaModFix/>
          </a:blip>
          <a:srcRect b="33661" l="0" r="85296" t="33003"/>
          <a:stretch/>
        </p:blipFill>
        <p:spPr>
          <a:xfrm>
            <a:off x="9503229" y="2587728"/>
            <a:ext cx="2550189" cy="373168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14" name="Google Shape;314;p15"/>
          <p:cNvGraphicFramePr/>
          <p:nvPr/>
        </p:nvGraphicFramePr>
        <p:xfrm>
          <a:off x="446702" y="1349536"/>
          <a:ext cx="6443955" cy="3960888"/>
        </p:xfrm>
        <a:graphic>
          <a:graphicData uri="http://schemas.openxmlformats.org/drawingml/2006/chart">
            <c:chart r:id="rId5"/>
          </a:graphicData>
        </a:graphic>
      </p:graphicFrame>
      <p:sp>
        <p:nvSpPr>
          <p:cNvPr id="315" name="Google Shape;315;p15"/>
          <p:cNvSpPr/>
          <p:nvPr/>
        </p:nvSpPr>
        <p:spPr>
          <a:xfrm>
            <a:off x="4963188" y="1877975"/>
            <a:ext cx="606623" cy="434715"/>
          </a:xfrm>
          <a:prstGeom prst="rect">
            <a:avLst/>
          </a:prstGeom>
          <a:solidFill>
            <a:srgbClr val="FFBC5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7C27AC"/>
                </a:solidFill>
                <a:latin typeface="Calibri"/>
                <a:ea typeface="Calibri"/>
                <a:cs typeface="Calibri"/>
                <a:sym typeface="Calibri"/>
              </a:rPr>
              <a:t>56%</a:t>
            </a:r>
            <a:endParaRPr/>
          </a:p>
        </p:txBody>
      </p:sp>
      <p:sp>
        <p:nvSpPr>
          <p:cNvPr id="316" name="Google Shape;316;p15"/>
          <p:cNvSpPr txBox="1"/>
          <p:nvPr/>
        </p:nvSpPr>
        <p:spPr>
          <a:xfrm>
            <a:off x="7123880" y="2178561"/>
            <a:ext cx="4481536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7C27AC"/>
                </a:solidFill>
                <a:latin typeface="Arial"/>
                <a:ea typeface="Arial"/>
                <a:cs typeface="Arial"/>
                <a:sym typeface="Arial"/>
              </a:rPr>
              <a:t>Pemesan turis lokal memiliki kemungkinan lebih tinggi untuk pembatalan pemesanan</a:t>
            </a:r>
            <a:endParaRPr b="1" i="0" sz="1200">
              <a:solidFill>
                <a:srgbClr val="7C27A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" name="Google Shape;317;p15"/>
          <p:cNvSpPr/>
          <p:nvPr/>
        </p:nvSpPr>
        <p:spPr>
          <a:xfrm>
            <a:off x="2046096" y="3509230"/>
            <a:ext cx="606623" cy="434715"/>
          </a:xfrm>
          <a:prstGeom prst="rect">
            <a:avLst/>
          </a:prstGeom>
          <a:solidFill>
            <a:srgbClr val="FFBC5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7C27AC"/>
                </a:solidFill>
                <a:latin typeface="Calibri"/>
                <a:ea typeface="Calibri"/>
                <a:cs typeface="Calibri"/>
                <a:sym typeface="Calibri"/>
              </a:rPr>
              <a:t>23%</a:t>
            </a:r>
            <a:endParaRPr/>
          </a:p>
        </p:txBody>
      </p:sp>
      <p:sp>
        <p:nvSpPr>
          <p:cNvPr id="318" name="Google Shape;318;p15"/>
          <p:cNvSpPr txBox="1"/>
          <p:nvPr/>
        </p:nvSpPr>
        <p:spPr>
          <a:xfrm>
            <a:off x="0" y="786534"/>
            <a:ext cx="10533000" cy="5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Guest location</a:t>
            </a: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3" name="Google Shape;323;p16"/>
          <p:cNvGraphicFramePr/>
          <p:nvPr/>
        </p:nvGraphicFramePr>
        <p:xfrm>
          <a:off x="1017813" y="1451774"/>
          <a:ext cx="4585161" cy="4218094"/>
        </p:xfrm>
        <a:graphic>
          <a:graphicData uri="http://schemas.openxmlformats.org/drawingml/2006/chart">
            <c:chart r:id="rId3"/>
          </a:graphicData>
        </a:graphic>
      </p:graphicFrame>
      <p:pic>
        <p:nvPicPr>
          <p:cNvPr id="324" name="Google Shape;324;p16"/>
          <p:cNvPicPr preferRelativeResize="0"/>
          <p:nvPr/>
        </p:nvPicPr>
        <p:blipFill rotWithShape="1">
          <a:blip r:embed="rId4">
            <a:alphaModFix/>
          </a:blip>
          <a:srcRect b="37085" l="37415" r="40995" t="29355"/>
          <a:stretch/>
        </p:blipFill>
        <p:spPr>
          <a:xfrm>
            <a:off x="8974397" y="2692904"/>
            <a:ext cx="3465095" cy="3476511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16"/>
          <p:cNvSpPr txBox="1"/>
          <p:nvPr/>
        </p:nvSpPr>
        <p:spPr>
          <a:xfrm>
            <a:off x="0" y="272547"/>
            <a:ext cx="4917233" cy="5139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2800" u="none" cap="none" strike="noStrike">
                <a:solidFill>
                  <a:srgbClr val="7C27AC"/>
                </a:solidFill>
                <a:latin typeface="Montserrat"/>
                <a:ea typeface="Montserrat"/>
                <a:cs typeface="Montserrat"/>
                <a:sym typeface="Montserrat"/>
              </a:rPr>
              <a:t>Exploratory Data Analyst</a:t>
            </a:r>
            <a:endParaRPr/>
          </a:p>
        </p:txBody>
      </p:sp>
      <p:pic>
        <p:nvPicPr>
          <p:cNvPr id="326" name="Google Shape;326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10800000">
            <a:off x="-12836" y="5319084"/>
            <a:ext cx="12204835" cy="1571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16"/>
          <p:cNvSpPr txBox="1"/>
          <p:nvPr/>
        </p:nvSpPr>
        <p:spPr>
          <a:xfrm>
            <a:off x="0" y="786534"/>
            <a:ext cx="10533000" cy="5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Cancellation rate for previously cancelled booking</a:t>
            </a: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" name="Google Shape;328;p16"/>
          <p:cNvSpPr/>
          <p:nvPr/>
        </p:nvSpPr>
        <p:spPr>
          <a:xfrm>
            <a:off x="4171979" y="1973032"/>
            <a:ext cx="584919" cy="434715"/>
          </a:xfrm>
          <a:prstGeom prst="rect">
            <a:avLst/>
          </a:prstGeom>
          <a:solidFill>
            <a:srgbClr val="FFBC5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7C27AC"/>
                </a:solidFill>
                <a:latin typeface="Calibri"/>
                <a:ea typeface="Calibri"/>
                <a:cs typeface="Calibri"/>
                <a:sym typeface="Calibri"/>
              </a:rPr>
              <a:t>92%</a:t>
            </a:r>
            <a:endParaRPr/>
          </a:p>
        </p:txBody>
      </p:sp>
      <p:sp>
        <p:nvSpPr>
          <p:cNvPr id="329" name="Google Shape;329;p16"/>
          <p:cNvSpPr txBox="1"/>
          <p:nvPr/>
        </p:nvSpPr>
        <p:spPr>
          <a:xfrm>
            <a:off x="6488338" y="2190389"/>
            <a:ext cx="4585160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7C27AC"/>
                </a:solidFill>
                <a:latin typeface="Arial"/>
                <a:ea typeface="Arial"/>
                <a:cs typeface="Arial"/>
                <a:sym typeface="Arial"/>
              </a:rPr>
              <a:t>Pemesan yang sebelumnya pernah melakukan pembatalan pemesanan, memiliki kemungkinan lebih tinggi untuk membatalkan pesanan nya</a:t>
            </a:r>
            <a:endParaRPr b="1" i="0" sz="1100">
              <a:solidFill>
                <a:srgbClr val="7C27A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" name="Google Shape;330;p16"/>
          <p:cNvSpPr/>
          <p:nvPr/>
        </p:nvSpPr>
        <p:spPr>
          <a:xfrm>
            <a:off x="2135236" y="3929571"/>
            <a:ext cx="595438" cy="368000"/>
          </a:xfrm>
          <a:prstGeom prst="rect">
            <a:avLst/>
          </a:prstGeom>
          <a:solidFill>
            <a:srgbClr val="FFBC5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7C27AC"/>
                </a:solidFill>
                <a:latin typeface="Calibri"/>
                <a:ea typeface="Calibri"/>
                <a:cs typeface="Calibri"/>
                <a:sym typeface="Calibri"/>
              </a:rPr>
              <a:t>34%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5" name="Google Shape;335;p17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00718" y="0"/>
            <a:ext cx="12292718" cy="6914654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17"/>
          <p:cNvSpPr txBox="1"/>
          <p:nvPr/>
        </p:nvSpPr>
        <p:spPr>
          <a:xfrm>
            <a:off x="1685926" y="91644"/>
            <a:ext cx="9501188" cy="5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Data Cleansing and Pre Processing</a:t>
            </a:r>
            <a:endParaRPr b="1" i="0" sz="32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337" name="Google Shape;337;p17"/>
          <p:cNvGrpSpPr/>
          <p:nvPr/>
        </p:nvGrpSpPr>
        <p:grpSpPr>
          <a:xfrm>
            <a:off x="182096" y="1332815"/>
            <a:ext cx="4664300" cy="3987599"/>
            <a:chOff x="439977" y="23111"/>
            <a:chExt cx="4664300" cy="3987599"/>
          </a:xfrm>
        </p:grpSpPr>
        <p:sp>
          <p:nvSpPr>
            <p:cNvPr id="338" name="Google Shape;338;p17"/>
            <p:cNvSpPr/>
            <p:nvPr/>
          </p:nvSpPr>
          <p:spPr>
            <a:xfrm rot="5400000">
              <a:off x="716132" y="1178558"/>
              <a:ext cx="1042333" cy="1186659"/>
            </a:xfrm>
            <a:prstGeom prst="bentUpArrow">
              <a:avLst>
                <a:gd fmla="val 32840" name="adj1"/>
                <a:gd fmla="val 25000" name="adj2"/>
                <a:gd fmla="val 35780" name="adj3"/>
              </a:avLst>
            </a:prstGeom>
            <a:gradFill>
              <a:gsLst>
                <a:gs pos="0">
                  <a:srgbClr val="541469"/>
                </a:gs>
                <a:gs pos="50000">
                  <a:srgbClr val="791D99"/>
                </a:gs>
                <a:gs pos="100000">
                  <a:srgbClr val="9224B7"/>
                </a:gs>
              </a:gsLst>
              <a:lin ang="27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17"/>
            <p:cNvSpPr/>
            <p:nvPr/>
          </p:nvSpPr>
          <p:spPr>
            <a:xfrm>
              <a:off x="439977" y="23111"/>
              <a:ext cx="1754675" cy="1228216"/>
            </a:xfrm>
            <a:prstGeom prst="roundRect">
              <a:avLst>
                <a:gd fmla="val 16670" name="adj"/>
              </a:avLst>
            </a:prstGeom>
            <a:gradFill>
              <a:gsLst>
                <a:gs pos="0">
                  <a:srgbClr val="541469"/>
                </a:gs>
                <a:gs pos="50000">
                  <a:srgbClr val="791D99"/>
                </a:gs>
                <a:gs pos="100000">
                  <a:srgbClr val="9224B7"/>
                </a:gs>
              </a:gsLst>
              <a:lin ang="27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17"/>
            <p:cNvSpPr txBox="1"/>
            <p:nvPr/>
          </p:nvSpPr>
          <p:spPr>
            <a:xfrm>
              <a:off x="499944" y="83078"/>
              <a:ext cx="1634741" cy="110828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83800" lIns="83800" spcFirstLastPara="1" rIns="83800" wrap="square" tIns="838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200"/>
                <a:buFont typeface="Calibri"/>
                <a:buNone/>
              </a:pPr>
              <a:r>
                <a:rPr b="1" lang="en-US" sz="2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Handle Missing Value</a:t>
              </a:r>
              <a:endParaRPr/>
            </a:p>
          </p:txBody>
        </p:sp>
        <p:sp>
          <p:nvSpPr>
            <p:cNvPr id="341" name="Google Shape;341;p17"/>
            <p:cNvSpPr/>
            <p:nvPr/>
          </p:nvSpPr>
          <p:spPr>
            <a:xfrm>
              <a:off x="2194653" y="140249"/>
              <a:ext cx="1276183" cy="99269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17"/>
            <p:cNvSpPr/>
            <p:nvPr/>
          </p:nvSpPr>
          <p:spPr>
            <a:xfrm rot="5400000">
              <a:off x="2170945" y="2558250"/>
              <a:ext cx="1042333" cy="1186659"/>
            </a:xfrm>
            <a:prstGeom prst="bentUpArrow">
              <a:avLst>
                <a:gd fmla="val 32840" name="adj1"/>
                <a:gd fmla="val 25000" name="adj2"/>
                <a:gd fmla="val 35780" name="adj3"/>
              </a:avLst>
            </a:prstGeom>
            <a:gradFill>
              <a:gsLst>
                <a:gs pos="0">
                  <a:srgbClr val="7A1C70"/>
                </a:gs>
                <a:gs pos="50000">
                  <a:srgbClr val="B02AA2"/>
                </a:gs>
                <a:gs pos="100000">
                  <a:srgbClr val="D333C3"/>
                </a:gs>
              </a:gsLst>
              <a:path path="circle">
                <a:fillToRect l="100%" t="100%"/>
              </a:path>
              <a:tileRect b="-100%" r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17"/>
            <p:cNvSpPr/>
            <p:nvPr/>
          </p:nvSpPr>
          <p:spPr>
            <a:xfrm>
              <a:off x="1894790" y="1402802"/>
              <a:ext cx="1754675" cy="1228216"/>
            </a:xfrm>
            <a:prstGeom prst="roundRect">
              <a:avLst>
                <a:gd fmla="val 16670" name="adj"/>
              </a:avLst>
            </a:prstGeom>
            <a:gradFill>
              <a:gsLst>
                <a:gs pos="0">
                  <a:srgbClr val="7A1C70"/>
                </a:gs>
                <a:gs pos="50000">
                  <a:srgbClr val="B02AA2"/>
                </a:gs>
                <a:gs pos="100000">
                  <a:srgbClr val="D333C3"/>
                </a:gs>
              </a:gsLst>
              <a:path path="circle">
                <a:fillToRect l="100%" t="100%"/>
              </a:path>
              <a:tileRect b="-100%" r="-100%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17"/>
            <p:cNvSpPr txBox="1"/>
            <p:nvPr/>
          </p:nvSpPr>
          <p:spPr>
            <a:xfrm>
              <a:off x="1954757" y="1462769"/>
              <a:ext cx="1634741" cy="110828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83800" lIns="83800" spcFirstLastPara="1" rIns="83800" wrap="square" tIns="838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200"/>
                <a:buFont typeface="Calibri"/>
                <a:buNone/>
              </a:pPr>
              <a:r>
                <a:rPr b="1" lang="en-US" sz="2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Handle Duplicated Value</a:t>
              </a:r>
              <a:endParaRPr/>
            </a:p>
          </p:txBody>
        </p:sp>
        <p:sp>
          <p:nvSpPr>
            <p:cNvPr id="345" name="Google Shape;345;p17"/>
            <p:cNvSpPr/>
            <p:nvPr/>
          </p:nvSpPr>
          <p:spPr>
            <a:xfrm>
              <a:off x="3649465" y="1519941"/>
              <a:ext cx="1276183" cy="99269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17"/>
            <p:cNvSpPr/>
            <p:nvPr/>
          </p:nvSpPr>
          <p:spPr>
            <a:xfrm>
              <a:off x="3349602" y="2782494"/>
              <a:ext cx="1754675" cy="1228216"/>
            </a:xfrm>
            <a:prstGeom prst="roundRect">
              <a:avLst>
                <a:gd fmla="val 16670" name="adj"/>
              </a:avLst>
            </a:prstGeom>
            <a:gradFill>
              <a:gsLst>
                <a:gs pos="0">
                  <a:srgbClr val="331771"/>
                </a:gs>
                <a:gs pos="50000">
                  <a:srgbClr val="4B21A5"/>
                </a:gs>
                <a:gs pos="100000">
                  <a:srgbClr val="5B28C6"/>
                </a:gs>
              </a:gsLst>
              <a:lin ang="189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17"/>
            <p:cNvSpPr txBox="1"/>
            <p:nvPr/>
          </p:nvSpPr>
          <p:spPr>
            <a:xfrm>
              <a:off x="3409569" y="2842461"/>
              <a:ext cx="1634741" cy="110828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83800" lIns="83800" spcFirstLastPara="1" rIns="83800" wrap="square" tIns="838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200"/>
                <a:buFont typeface="Calibri"/>
                <a:buNone/>
              </a:pPr>
              <a:r>
                <a:rPr b="1" lang="en-US" sz="2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Handle Outlier</a:t>
              </a:r>
              <a:endParaRPr/>
            </a:p>
          </p:txBody>
        </p:sp>
      </p:grpSp>
      <p:sp>
        <p:nvSpPr>
          <p:cNvPr id="348" name="Google Shape;348;p17"/>
          <p:cNvSpPr txBox="1"/>
          <p:nvPr/>
        </p:nvSpPr>
        <p:spPr>
          <a:xfrm>
            <a:off x="1911790" y="1514474"/>
            <a:ext cx="4133851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12700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Company 🡪 Drop </a:t>
            </a:r>
            <a:endParaRPr b="1"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Agent 🡪 Ada ID = 1, tidak ada = 0</a:t>
            </a:r>
            <a:endParaRPr b="1"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Country 🡪 Isi dengan nilai modus</a:t>
            </a:r>
            <a:endParaRPr b="1"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Children 🡪 Hapus baris yang tidak memiliki value</a:t>
            </a:r>
            <a:endParaRPr b="1"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9" name="Google Shape;349;p17"/>
          <p:cNvSpPr txBox="1"/>
          <p:nvPr/>
        </p:nvSpPr>
        <p:spPr>
          <a:xfrm>
            <a:off x="3376612" y="3133859"/>
            <a:ext cx="2066926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12700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Tidak ada duplicated</a:t>
            </a:r>
            <a:endParaRPr/>
          </a:p>
          <a:p>
            <a:pPr indent="0" lvl="0" marL="12700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value</a:t>
            </a:r>
            <a:endParaRPr b="1"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" name="Google Shape;350;p17"/>
          <p:cNvSpPr txBox="1"/>
          <p:nvPr/>
        </p:nvSpPr>
        <p:spPr>
          <a:xfrm>
            <a:off x="2879871" y="5348356"/>
            <a:ext cx="8826174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71450" lvl="0" marL="298450" marR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</a:pPr>
            <a:r>
              <a:rPr b="1"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Mengubah outlier menjadi batas atas (High Limit)</a:t>
            </a:r>
            <a:endParaRPr b="1"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298450" marR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</a:pPr>
            <a:r>
              <a:rPr b="1"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Ganti nilai outlier dari feature yang memiliki nilai low limit dan high limit yang sama, menjadi nilai terdekat</a:t>
            </a:r>
            <a:endParaRPr b="1"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Google Shape;355;p18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9158" l="10871" r="15247" t="43949"/>
          <a:stretch/>
        </p:blipFill>
        <p:spPr>
          <a:xfrm>
            <a:off x="-128583" y="1885950"/>
            <a:ext cx="7966791" cy="4986338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18"/>
          <p:cNvSpPr txBox="1"/>
          <p:nvPr/>
        </p:nvSpPr>
        <p:spPr>
          <a:xfrm>
            <a:off x="3934748" y="91644"/>
            <a:ext cx="4673395" cy="5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8E2EAE"/>
                </a:solidFill>
                <a:latin typeface="Montserrat"/>
                <a:ea typeface="Montserrat"/>
                <a:cs typeface="Montserrat"/>
                <a:sym typeface="Montserrat"/>
              </a:rPr>
              <a:t>Feature Engineering</a:t>
            </a:r>
            <a:endParaRPr b="1" i="0" sz="3200" u="none" cap="none" strike="noStrike">
              <a:solidFill>
                <a:srgbClr val="8E2EA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7" name="Google Shape;357;p18"/>
          <p:cNvSpPr/>
          <p:nvPr/>
        </p:nvSpPr>
        <p:spPr>
          <a:xfrm>
            <a:off x="4729163" y="755840"/>
            <a:ext cx="3243262" cy="49093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8E2EAE"/>
                </a:solidFill>
                <a:latin typeface="Calibri"/>
                <a:ea typeface="Calibri"/>
                <a:cs typeface="Calibri"/>
                <a:sym typeface="Calibri"/>
              </a:rPr>
              <a:t>Feature Transformation</a:t>
            </a:r>
            <a:endParaRPr/>
          </a:p>
        </p:txBody>
      </p:sp>
      <p:sp>
        <p:nvSpPr>
          <p:cNvPr id="358" name="Google Shape;358;p18"/>
          <p:cNvSpPr/>
          <p:nvPr/>
        </p:nvSpPr>
        <p:spPr>
          <a:xfrm>
            <a:off x="1857375" y="1885950"/>
            <a:ext cx="3157538" cy="900113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541469"/>
              </a:gs>
              <a:gs pos="50000">
                <a:srgbClr val="791D99"/>
              </a:gs>
              <a:gs pos="100000">
                <a:srgbClr val="9224B7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Normalized / Re-scaled</a:t>
            </a:r>
            <a:endParaRPr/>
          </a:p>
        </p:txBody>
      </p:sp>
      <p:sp>
        <p:nvSpPr>
          <p:cNvPr id="359" name="Google Shape;359;p18"/>
          <p:cNvSpPr/>
          <p:nvPr/>
        </p:nvSpPr>
        <p:spPr>
          <a:xfrm>
            <a:off x="7671087" y="1885950"/>
            <a:ext cx="3157538" cy="900113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7A1C70"/>
              </a:gs>
              <a:gs pos="50000">
                <a:srgbClr val="B02AA2"/>
              </a:gs>
              <a:gs pos="100000">
                <a:srgbClr val="D333C3"/>
              </a:gs>
            </a:gsLst>
            <a:lin ang="81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Categorical Encoding</a:t>
            </a:r>
            <a:endParaRPr/>
          </a:p>
        </p:txBody>
      </p:sp>
      <p:sp>
        <p:nvSpPr>
          <p:cNvPr id="360" name="Google Shape;360;p18"/>
          <p:cNvSpPr/>
          <p:nvPr/>
        </p:nvSpPr>
        <p:spPr>
          <a:xfrm>
            <a:off x="7671087" y="3486154"/>
            <a:ext cx="3157538" cy="528638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541469"/>
              </a:gs>
              <a:gs pos="50000">
                <a:srgbClr val="791D99"/>
              </a:gs>
              <a:gs pos="100000">
                <a:srgbClr val="9224B7"/>
              </a:gs>
            </a:gsLst>
            <a:lin ang="135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Label encoding</a:t>
            </a:r>
            <a:endParaRPr/>
          </a:p>
        </p:txBody>
      </p:sp>
      <p:sp>
        <p:nvSpPr>
          <p:cNvPr id="361" name="Google Shape;361;p18"/>
          <p:cNvSpPr/>
          <p:nvPr/>
        </p:nvSpPr>
        <p:spPr>
          <a:xfrm>
            <a:off x="7671087" y="4164809"/>
            <a:ext cx="3157538" cy="528638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7A1C70"/>
              </a:gs>
              <a:gs pos="50000">
                <a:srgbClr val="B02AA2"/>
              </a:gs>
              <a:gs pos="100000">
                <a:srgbClr val="D333C3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One hot encoding</a:t>
            </a:r>
            <a:endParaRPr/>
          </a:p>
        </p:txBody>
      </p:sp>
      <p:sp>
        <p:nvSpPr>
          <p:cNvPr id="362" name="Google Shape;362;p18"/>
          <p:cNvSpPr/>
          <p:nvPr/>
        </p:nvSpPr>
        <p:spPr>
          <a:xfrm>
            <a:off x="9099837" y="2918403"/>
            <a:ext cx="300037" cy="453443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C93EB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1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pic>
        <p:nvPicPr>
          <p:cNvPr id="368" name="Google Shape;368;p19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14560" l="10510" r="11087" t="10402"/>
          <a:stretch/>
        </p:blipFill>
        <p:spPr>
          <a:xfrm>
            <a:off x="0" y="-16885"/>
            <a:ext cx="10801350" cy="6891770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p19"/>
          <p:cNvSpPr/>
          <p:nvPr/>
        </p:nvSpPr>
        <p:spPr>
          <a:xfrm>
            <a:off x="128588" y="142875"/>
            <a:ext cx="10401300" cy="728663"/>
          </a:xfrm>
          <a:prstGeom prst="rect">
            <a:avLst/>
          </a:prstGeom>
          <a:solidFill>
            <a:srgbClr val="FDFE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0" name="Google Shape;370;p19"/>
          <p:cNvSpPr/>
          <p:nvPr/>
        </p:nvSpPr>
        <p:spPr>
          <a:xfrm>
            <a:off x="6457951" y="-16885"/>
            <a:ext cx="5734050" cy="4231698"/>
          </a:xfrm>
          <a:prstGeom prst="rect">
            <a:avLst/>
          </a:prstGeom>
          <a:solidFill>
            <a:srgbClr val="FDFE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1" name="Google Shape;371;p19"/>
          <p:cNvSpPr/>
          <p:nvPr/>
        </p:nvSpPr>
        <p:spPr>
          <a:xfrm>
            <a:off x="6914252" y="5324953"/>
            <a:ext cx="5095877" cy="1261022"/>
          </a:xfrm>
          <a:custGeom>
            <a:rect b="b" l="l" r="r" t="t"/>
            <a:pathLst>
              <a:path extrusionOk="0" fill="none" h="1261022" w="5095877">
                <a:moveTo>
                  <a:pt x="0" y="210170"/>
                </a:moveTo>
                <a:cubicBezTo>
                  <a:pt x="-4577" y="103284"/>
                  <a:pt x="74207" y="-26390"/>
                  <a:pt x="210170" y="0"/>
                </a:cubicBezTo>
                <a:cubicBezTo>
                  <a:pt x="445008" y="-50650"/>
                  <a:pt x="626993" y="54822"/>
                  <a:pt x="841367" y="0"/>
                </a:cubicBezTo>
                <a:cubicBezTo>
                  <a:pt x="1055741" y="-54822"/>
                  <a:pt x="1104428" y="21224"/>
                  <a:pt x="1332299" y="0"/>
                </a:cubicBezTo>
                <a:cubicBezTo>
                  <a:pt x="1560170" y="-21224"/>
                  <a:pt x="1677024" y="42560"/>
                  <a:pt x="1963496" y="0"/>
                </a:cubicBezTo>
                <a:cubicBezTo>
                  <a:pt x="2249968" y="-42560"/>
                  <a:pt x="2297807" y="1530"/>
                  <a:pt x="2407672" y="0"/>
                </a:cubicBezTo>
                <a:cubicBezTo>
                  <a:pt x="2517537" y="-1530"/>
                  <a:pt x="2826265" y="18363"/>
                  <a:pt x="3038870" y="0"/>
                </a:cubicBezTo>
                <a:cubicBezTo>
                  <a:pt x="3251475" y="-18363"/>
                  <a:pt x="3356413" y="30020"/>
                  <a:pt x="3529801" y="0"/>
                </a:cubicBezTo>
                <a:cubicBezTo>
                  <a:pt x="3703189" y="-30020"/>
                  <a:pt x="3838287" y="33"/>
                  <a:pt x="3973977" y="0"/>
                </a:cubicBezTo>
                <a:cubicBezTo>
                  <a:pt x="4109667" y="-33"/>
                  <a:pt x="4442051" y="46908"/>
                  <a:pt x="4885707" y="0"/>
                </a:cubicBezTo>
                <a:cubicBezTo>
                  <a:pt x="4994272" y="28101"/>
                  <a:pt x="5109245" y="97930"/>
                  <a:pt x="5095877" y="210170"/>
                </a:cubicBezTo>
                <a:cubicBezTo>
                  <a:pt x="5122578" y="334833"/>
                  <a:pt x="5090050" y="530509"/>
                  <a:pt x="5095877" y="638918"/>
                </a:cubicBezTo>
                <a:cubicBezTo>
                  <a:pt x="5101704" y="747327"/>
                  <a:pt x="5062011" y="916682"/>
                  <a:pt x="5095877" y="1050852"/>
                </a:cubicBezTo>
                <a:cubicBezTo>
                  <a:pt x="5105383" y="1190160"/>
                  <a:pt x="5014773" y="1273875"/>
                  <a:pt x="4885707" y="1261022"/>
                </a:cubicBezTo>
                <a:cubicBezTo>
                  <a:pt x="4754453" y="1273261"/>
                  <a:pt x="4583311" y="1211288"/>
                  <a:pt x="4441531" y="1261022"/>
                </a:cubicBezTo>
                <a:cubicBezTo>
                  <a:pt x="4299751" y="1310756"/>
                  <a:pt x="4094401" y="1195211"/>
                  <a:pt x="3763578" y="1261022"/>
                </a:cubicBezTo>
                <a:cubicBezTo>
                  <a:pt x="3432755" y="1326833"/>
                  <a:pt x="3383235" y="1215945"/>
                  <a:pt x="3179136" y="1261022"/>
                </a:cubicBezTo>
                <a:cubicBezTo>
                  <a:pt x="2975037" y="1306099"/>
                  <a:pt x="2748551" y="1221858"/>
                  <a:pt x="2501183" y="1261022"/>
                </a:cubicBezTo>
                <a:cubicBezTo>
                  <a:pt x="2253815" y="1300186"/>
                  <a:pt x="2012814" y="1248194"/>
                  <a:pt x="1869986" y="1261022"/>
                </a:cubicBezTo>
                <a:cubicBezTo>
                  <a:pt x="1727158" y="1273850"/>
                  <a:pt x="1575198" y="1239912"/>
                  <a:pt x="1332299" y="1261022"/>
                </a:cubicBezTo>
                <a:cubicBezTo>
                  <a:pt x="1089400" y="1282132"/>
                  <a:pt x="652668" y="1134718"/>
                  <a:pt x="210170" y="1261022"/>
                </a:cubicBezTo>
                <a:cubicBezTo>
                  <a:pt x="94485" y="1278720"/>
                  <a:pt x="8628" y="1159184"/>
                  <a:pt x="0" y="1050852"/>
                </a:cubicBezTo>
                <a:cubicBezTo>
                  <a:pt x="-43944" y="885460"/>
                  <a:pt x="6193" y="749303"/>
                  <a:pt x="0" y="630511"/>
                </a:cubicBezTo>
                <a:cubicBezTo>
                  <a:pt x="-6193" y="511719"/>
                  <a:pt x="45195" y="395591"/>
                  <a:pt x="0" y="210170"/>
                </a:cubicBezTo>
                <a:close/>
              </a:path>
              <a:path extrusionOk="0" h="1261022" w="5095877">
                <a:moveTo>
                  <a:pt x="0" y="210170"/>
                </a:moveTo>
                <a:cubicBezTo>
                  <a:pt x="-15983" y="84237"/>
                  <a:pt x="78478" y="5862"/>
                  <a:pt x="210170" y="0"/>
                </a:cubicBezTo>
                <a:cubicBezTo>
                  <a:pt x="408560" y="-23751"/>
                  <a:pt x="622168" y="36365"/>
                  <a:pt x="888123" y="0"/>
                </a:cubicBezTo>
                <a:cubicBezTo>
                  <a:pt x="1154078" y="-36365"/>
                  <a:pt x="1248161" y="22518"/>
                  <a:pt x="1425810" y="0"/>
                </a:cubicBezTo>
                <a:cubicBezTo>
                  <a:pt x="1603459" y="-22518"/>
                  <a:pt x="1756907" y="49366"/>
                  <a:pt x="1916741" y="0"/>
                </a:cubicBezTo>
                <a:cubicBezTo>
                  <a:pt x="2076575" y="-49366"/>
                  <a:pt x="2350535" y="2310"/>
                  <a:pt x="2547939" y="0"/>
                </a:cubicBezTo>
                <a:cubicBezTo>
                  <a:pt x="2745343" y="-2310"/>
                  <a:pt x="2976167" y="37827"/>
                  <a:pt x="3085625" y="0"/>
                </a:cubicBezTo>
                <a:cubicBezTo>
                  <a:pt x="3195083" y="-37827"/>
                  <a:pt x="3540837" y="8576"/>
                  <a:pt x="3763578" y="0"/>
                </a:cubicBezTo>
                <a:cubicBezTo>
                  <a:pt x="3986319" y="-8576"/>
                  <a:pt x="4025283" y="33026"/>
                  <a:pt x="4254510" y="0"/>
                </a:cubicBezTo>
                <a:cubicBezTo>
                  <a:pt x="4483737" y="-33026"/>
                  <a:pt x="4739967" y="27895"/>
                  <a:pt x="4885707" y="0"/>
                </a:cubicBezTo>
                <a:cubicBezTo>
                  <a:pt x="5028184" y="6348"/>
                  <a:pt x="5064491" y="89020"/>
                  <a:pt x="5095877" y="210170"/>
                </a:cubicBezTo>
                <a:cubicBezTo>
                  <a:pt x="5140287" y="398142"/>
                  <a:pt x="5085225" y="545647"/>
                  <a:pt x="5095877" y="630511"/>
                </a:cubicBezTo>
                <a:cubicBezTo>
                  <a:pt x="5106529" y="715375"/>
                  <a:pt x="5056081" y="878908"/>
                  <a:pt x="5095877" y="1050852"/>
                </a:cubicBezTo>
                <a:cubicBezTo>
                  <a:pt x="5106410" y="1179828"/>
                  <a:pt x="5007556" y="1255966"/>
                  <a:pt x="4885707" y="1261022"/>
                </a:cubicBezTo>
                <a:cubicBezTo>
                  <a:pt x="4637579" y="1312774"/>
                  <a:pt x="4486413" y="1195779"/>
                  <a:pt x="4301265" y="1261022"/>
                </a:cubicBezTo>
                <a:cubicBezTo>
                  <a:pt x="4116117" y="1326265"/>
                  <a:pt x="3983186" y="1254995"/>
                  <a:pt x="3716823" y="1261022"/>
                </a:cubicBezTo>
                <a:cubicBezTo>
                  <a:pt x="3450460" y="1267049"/>
                  <a:pt x="3221017" y="1197593"/>
                  <a:pt x="3038870" y="1261022"/>
                </a:cubicBezTo>
                <a:cubicBezTo>
                  <a:pt x="2856723" y="1324451"/>
                  <a:pt x="2627087" y="1236353"/>
                  <a:pt x="2454428" y="1261022"/>
                </a:cubicBezTo>
                <a:cubicBezTo>
                  <a:pt x="2281769" y="1285691"/>
                  <a:pt x="2175527" y="1231554"/>
                  <a:pt x="2010252" y="1261022"/>
                </a:cubicBezTo>
                <a:cubicBezTo>
                  <a:pt x="1844977" y="1290490"/>
                  <a:pt x="1664771" y="1254161"/>
                  <a:pt x="1519320" y="1261022"/>
                </a:cubicBezTo>
                <a:cubicBezTo>
                  <a:pt x="1373869" y="1267883"/>
                  <a:pt x="986623" y="1210492"/>
                  <a:pt x="841367" y="1261022"/>
                </a:cubicBezTo>
                <a:cubicBezTo>
                  <a:pt x="696111" y="1311552"/>
                  <a:pt x="510861" y="1227697"/>
                  <a:pt x="210170" y="1261022"/>
                </a:cubicBezTo>
                <a:cubicBezTo>
                  <a:pt x="104181" y="1280990"/>
                  <a:pt x="-23386" y="1179259"/>
                  <a:pt x="0" y="1050852"/>
                </a:cubicBezTo>
                <a:cubicBezTo>
                  <a:pt x="-9277" y="852904"/>
                  <a:pt x="19444" y="781945"/>
                  <a:pt x="0" y="622104"/>
                </a:cubicBezTo>
                <a:cubicBezTo>
                  <a:pt x="-19444" y="462263"/>
                  <a:pt x="17659" y="382512"/>
                  <a:pt x="0" y="210170"/>
                </a:cubicBezTo>
                <a:close/>
              </a:path>
            </a:pathLst>
          </a:custGeom>
          <a:solidFill>
            <a:srgbClr val="D8E3F6"/>
          </a:solidFill>
          <a:ln cap="flat" cmpd="sng" w="28575">
            <a:solidFill>
              <a:srgbClr val="B9B8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12700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Guest Location </a:t>
            </a: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Value menjadi local and internasional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Meal = </a:t>
            </a: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Undifined diubah jadi SC (No Meal Package)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Market Segment = </a:t>
            </a: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Undifined diganti jadi nilai modus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2" name="Google Shape;372;p19"/>
          <p:cNvSpPr txBox="1"/>
          <p:nvPr/>
        </p:nvSpPr>
        <p:spPr>
          <a:xfrm>
            <a:off x="3934748" y="91644"/>
            <a:ext cx="4673395" cy="5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282D45"/>
                </a:solidFill>
                <a:latin typeface="Montserrat"/>
                <a:ea typeface="Montserrat"/>
                <a:cs typeface="Montserrat"/>
                <a:sym typeface="Montserrat"/>
              </a:rPr>
              <a:t>Feature Engineering</a:t>
            </a:r>
            <a:endParaRPr b="1" i="0" sz="3200" u="none" cap="none" strike="noStrike">
              <a:solidFill>
                <a:srgbClr val="282D4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3" name="Google Shape;373;p19"/>
          <p:cNvSpPr/>
          <p:nvPr/>
        </p:nvSpPr>
        <p:spPr>
          <a:xfrm>
            <a:off x="4791805" y="755840"/>
            <a:ext cx="2959280" cy="49093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282D45"/>
                </a:solidFill>
                <a:latin typeface="Calibri"/>
                <a:ea typeface="Calibri"/>
                <a:cs typeface="Calibri"/>
                <a:sym typeface="Calibri"/>
              </a:rPr>
              <a:t>Feature Extraction</a:t>
            </a:r>
            <a:endParaRPr/>
          </a:p>
        </p:txBody>
      </p:sp>
      <p:sp>
        <p:nvSpPr>
          <p:cNvPr id="374" name="Google Shape;374;p19"/>
          <p:cNvSpPr txBox="1"/>
          <p:nvPr/>
        </p:nvSpPr>
        <p:spPr>
          <a:xfrm>
            <a:off x="7158429" y="1684440"/>
            <a:ext cx="2295871" cy="369332"/>
          </a:xfrm>
          <a:prstGeom prst="rect">
            <a:avLst/>
          </a:prstGeom>
          <a:solidFill>
            <a:srgbClr val="D8E3F6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stays in weekend night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5" name="Google Shape;375;p19"/>
          <p:cNvSpPr txBox="1"/>
          <p:nvPr/>
        </p:nvSpPr>
        <p:spPr>
          <a:xfrm>
            <a:off x="7158429" y="2126810"/>
            <a:ext cx="2295871" cy="369332"/>
          </a:xfrm>
          <a:prstGeom prst="rect">
            <a:avLst/>
          </a:prstGeom>
          <a:solidFill>
            <a:srgbClr val="422E94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stays in week night 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6" name="Google Shape;376;p19"/>
          <p:cNvSpPr txBox="1"/>
          <p:nvPr/>
        </p:nvSpPr>
        <p:spPr>
          <a:xfrm>
            <a:off x="10090845" y="1937342"/>
            <a:ext cx="1220288" cy="369332"/>
          </a:xfrm>
          <a:prstGeom prst="rect">
            <a:avLst/>
          </a:prstGeom>
          <a:solidFill>
            <a:srgbClr val="D8E3F6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Total stays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7" name="Google Shape;377;p19"/>
          <p:cNvSpPr txBox="1"/>
          <p:nvPr/>
        </p:nvSpPr>
        <p:spPr>
          <a:xfrm>
            <a:off x="5734050" y="2707073"/>
            <a:ext cx="978591" cy="369332"/>
          </a:xfrm>
          <a:prstGeom prst="rect">
            <a:avLst/>
          </a:prstGeom>
          <a:solidFill>
            <a:srgbClr val="D8E3F6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Adults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8" name="Google Shape;378;p19"/>
          <p:cNvSpPr txBox="1"/>
          <p:nvPr/>
        </p:nvSpPr>
        <p:spPr>
          <a:xfrm>
            <a:off x="5734050" y="3156237"/>
            <a:ext cx="978591" cy="369332"/>
          </a:xfrm>
          <a:prstGeom prst="rect">
            <a:avLst/>
          </a:prstGeom>
          <a:solidFill>
            <a:srgbClr val="422E94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Children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9" name="Google Shape;379;p19"/>
          <p:cNvSpPr txBox="1"/>
          <p:nvPr/>
        </p:nvSpPr>
        <p:spPr>
          <a:xfrm>
            <a:off x="7158499" y="3220031"/>
            <a:ext cx="1220288" cy="369332"/>
          </a:xfrm>
          <a:prstGeom prst="rect">
            <a:avLst/>
          </a:prstGeom>
          <a:solidFill>
            <a:srgbClr val="D8E3F6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Total guest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0" name="Google Shape;380;p19"/>
          <p:cNvSpPr txBox="1"/>
          <p:nvPr/>
        </p:nvSpPr>
        <p:spPr>
          <a:xfrm>
            <a:off x="5734050" y="3641958"/>
            <a:ext cx="978591" cy="369332"/>
          </a:xfrm>
          <a:prstGeom prst="rect">
            <a:avLst/>
          </a:prstGeom>
          <a:solidFill>
            <a:srgbClr val="D8E3F6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Babies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1" name="Google Shape;381;p19"/>
          <p:cNvSpPr/>
          <p:nvPr/>
        </p:nvSpPr>
        <p:spPr>
          <a:xfrm>
            <a:off x="9385762" y="1869106"/>
            <a:ext cx="773622" cy="49093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282D45"/>
                </a:solidFill>
                <a:latin typeface="Calibri"/>
                <a:ea typeface="Calibri"/>
                <a:cs typeface="Calibri"/>
                <a:sym typeface="Calibri"/>
              </a:rPr>
              <a:t>=</a:t>
            </a:r>
            <a:endParaRPr/>
          </a:p>
        </p:txBody>
      </p:sp>
      <p:sp>
        <p:nvSpPr>
          <p:cNvPr id="382" name="Google Shape;382;p19"/>
          <p:cNvSpPr/>
          <p:nvPr/>
        </p:nvSpPr>
        <p:spPr>
          <a:xfrm>
            <a:off x="6548759" y="3098433"/>
            <a:ext cx="773622" cy="49093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282D45"/>
                </a:solidFill>
                <a:latin typeface="Calibri"/>
                <a:ea typeface="Calibri"/>
                <a:cs typeface="Calibri"/>
                <a:sym typeface="Calibri"/>
              </a:rPr>
              <a:t>=</a:t>
            </a:r>
            <a:endParaRPr/>
          </a:p>
        </p:txBody>
      </p:sp>
      <p:sp>
        <p:nvSpPr>
          <p:cNvPr id="383" name="Google Shape;383;p19"/>
          <p:cNvSpPr/>
          <p:nvPr/>
        </p:nvSpPr>
        <p:spPr>
          <a:xfrm>
            <a:off x="6652516" y="1846992"/>
            <a:ext cx="773622" cy="49093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282D45"/>
                </a:solidFill>
                <a:latin typeface="Calibri"/>
                <a:ea typeface="Calibri"/>
                <a:cs typeface="Calibri"/>
                <a:sym typeface="Calibri"/>
              </a:rPr>
              <a:t>+</a:t>
            </a:r>
            <a:endParaRPr/>
          </a:p>
        </p:txBody>
      </p:sp>
      <p:sp>
        <p:nvSpPr>
          <p:cNvPr id="384" name="Google Shape;384;p19"/>
          <p:cNvSpPr/>
          <p:nvPr/>
        </p:nvSpPr>
        <p:spPr>
          <a:xfrm>
            <a:off x="5171933" y="2852578"/>
            <a:ext cx="773622" cy="49093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282D45"/>
                </a:solidFill>
                <a:latin typeface="Calibri"/>
                <a:ea typeface="Calibri"/>
                <a:cs typeface="Calibri"/>
                <a:sym typeface="Calibri"/>
              </a:rPr>
              <a:t>+</a:t>
            </a:r>
            <a:endParaRPr/>
          </a:p>
        </p:txBody>
      </p:sp>
      <p:sp>
        <p:nvSpPr>
          <p:cNvPr id="385" name="Google Shape;385;p19"/>
          <p:cNvSpPr/>
          <p:nvPr/>
        </p:nvSpPr>
        <p:spPr>
          <a:xfrm>
            <a:off x="5162921" y="3312001"/>
            <a:ext cx="773622" cy="49093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282D45"/>
                </a:solidFill>
                <a:latin typeface="Calibri"/>
                <a:ea typeface="Calibri"/>
                <a:cs typeface="Calibri"/>
                <a:sym typeface="Calibri"/>
              </a:rPr>
              <a:t>+</a:t>
            </a:r>
            <a:endParaRPr/>
          </a:p>
        </p:txBody>
      </p:sp>
      <p:sp>
        <p:nvSpPr>
          <p:cNvPr id="386" name="Google Shape;386;p19"/>
          <p:cNvSpPr txBox="1"/>
          <p:nvPr/>
        </p:nvSpPr>
        <p:spPr>
          <a:xfrm>
            <a:off x="8738957" y="4158270"/>
            <a:ext cx="978591" cy="369332"/>
          </a:xfrm>
          <a:prstGeom prst="rect">
            <a:avLst/>
          </a:prstGeom>
          <a:solidFill>
            <a:srgbClr val="422E94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Children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7" name="Google Shape;387;p19"/>
          <p:cNvSpPr txBox="1"/>
          <p:nvPr/>
        </p:nvSpPr>
        <p:spPr>
          <a:xfrm>
            <a:off x="8738957" y="4643991"/>
            <a:ext cx="978591" cy="369332"/>
          </a:xfrm>
          <a:prstGeom prst="rect">
            <a:avLst/>
          </a:prstGeom>
          <a:solidFill>
            <a:srgbClr val="D8E3F6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Babies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8" name="Google Shape;388;p19"/>
          <p:cNvSpPr/>
          <p:nvPr/>
        </p:nvSpPr>
        <p:spPr>
          <a:xfrm>
            <a:off x="8167828" y="4314034"/>
            <a:ext cx="773622" cy="49093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282D45"/>
                </a:solidFill>
                <a:latin typeface="Calibri"/>
                <a:ea typeface="Calibri"/>
                <a:cs typeface="Calibri"/>
                <a:sym typeface="Calibri"/>
              </a:rPr>
              <a:t>+</a:t>
            </a:r>
            <a:endParaRPr/>
          </a:p>
        </p:txBody>
      </p:sp>
      <p:sp>
        <p:nvSpPr>
          <p:cNvPr id="389" name="Google Shape;389;p19"/>
          <p:cNvSpPr txBox="1"/>
          <p:nvPr/>
        </p:nvSpPr>
        <p:spPr>
          <a:xfrm>
            <a:off x="10191206" y="4438162"/>
            <a:ext cx="1220288" cy="369332"/>
          </a:xfrm>
          <a:prstGeom prst="rect">
            <a:avLst/>
          </a:prstGeom>
          <a:solidFill>
            <a:srgbClr val="D8E3F6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Kids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0" name="Google Shape;390;p19"/>
          <p:cNvSpPr/>
          <p:nvPr/>
        </p:nvSpPr>
        <p:spPr>
          <a:xfrm>
            <a:off x="9581466" y="4316564"/>
            <a:ext cx="773622" cy="49093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282D45"/>
                </a:solidFill>
                <a:latin typeface="Calibri"/>
                <a:ea typeface="Calibri"/>
                <a:cs typeface="Calibri"/>
                <a:sym typeface="Calibri"/>
              </a:rPr>
              <a:t>=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8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1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4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7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3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9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2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8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1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"/>
          <p:cNvSpPr/>
          <p:nvPr/>
        </p:nvSpPr>
        <p:spPr>
          <a:xfrm>
            <a:off x="308766" y="3769248"/>
            <a:ext cx="4237476" cy="641838"/>
          </a:xfrm>
          <a:prstGeom prst="rect">
            <a:avLst/>
          </a:prstGeom>
          <a:solidFill>
            <a:srgbClr val="0DAEE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2"/>
          <p:cNvSpPr txBox="1"/>
          <p:nvPr>
            <p:ph idx="1" type="subTitle"/>
          </p:nvPr>
        </p:nvSpPr>
        <p:spPr>
          <a:xfrm>
            <a:off x="308766" y="2405804"/>
            <a:ext cx="5164755" cy="28492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</a:pPr>
            <a:r>
              <a:rPr b="1" lang="en-US" sz="4000">
                <a:latin typeface="Arial"/>
                <a:ea typeface="Arial"/>
                <a:cs typeface="Arial"/>
                <a:sym typeface="Arial"/>
              </a:rPr>
              <a:t>HOTEL 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</a:pPr>
            <a:r>
              <a:rPr b="1" lang="en-US" sz="4000">
                <a:latin typeface="Arial"/>
                <a:ea typeface="Arial"/>
                <a:cs typeface="Arial"/>
                <a:sym typeface="Arial"/>
              </a:rPr>
              <a:t>BOOKING 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</a:pPr>
            <a:r>
              <a:rPr b="1" lang="en-US" sz="4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CANCELLATION</a:t>
            </a:r>
            <a:endParaRPr/>
          </a:p>
        </p:txBody>
      </p:sp>
      <p:pic>
        <p:nvPicPr>
          <p:cNvPr id="99" name="Google Shape;99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49838" y="814938"/>
            <a:ext cx="10287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2"/>
          <p:cNvSpPr/>
          <p:nvPr/>
        </p:nvSpPr>
        <p:spPr>
          <a:xfrm>
            <a:off x="0" y="0"/>
            <a:ext cx="12192000" cy="419854"/>
          </a:xfrm>
          <a:prstGeom prst="rect">
            <a:avLst/>
          </a:prstGeom>
          <a:solidFill>
            <a:srgbClr val="0DAEE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1" name="Google Shape;101;p2"/>
          <p:cNvPicPr preferRelativeResize="0"/>
          <p:nvPr/>
        </p:nvPicPr>
        <p:blipFill rotWithShape="1">
          <a:blip r:embed="rId4">
            <a:alphaModFix/>
          </a:blip>
          <a:srcRect b="32675" l="7990" r="8804" t="25923"/>
          <a:stretch/>
        </p:blipFill>
        <p:spPr>
          <a:xfrm>
            <a:off x="5941460" y="419854"/>
            <a:ext cx="5941774" cy="16630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2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B8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6" name="Google Shape;396;p20"/>
          <p:cNvSpPr txBox="1"/>
          <p:nvPr/>
        </p:nvSpPr>
        <p:spPr>
          <a:xfrm>
            <a:off x="3934748" y="91644"/>
            <a:ext cx="4673395" cy="5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5E2701"/>
                </a:solidFill>
                <a:latin typeface="Montserrat"/>
                <a:ea typeface="Montserrat"/>
                <a:cs typeface="Montserrat"/>
                <a:sym typeface="Montserrat"/>
              </a:rPr>
              <a:t>Feature Engineering</a:t>
            </a:r>
            <a:endParaRPr b="1" i="0" sz="3200" u="none" cap="none" strike="noStrike">
              <a:solidFill>
                <a:srgbClr val="5E270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7" name="Google Shape;397;p20"/>
          <p:cNvSpPr/>
          <p:nvPr/>
        </p:nvSpPr>
        <p:spPr>
          <a:xfrm>
            <a:off x="4144297" y="3505051"/>
            <a:ext cx="2344993" cy="791496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8" name="Google Shape;398;p20"/>
          <p:cNvSpPr txBox="1"/>
          <p:nvPr/>
        </p:nvSpPr>
        <p:spPr>
          <a:xfrm>
            <a:off x="6814167" y="3429000"/>
            <a:ext cx="3587953" cy="12638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All</a:t>
            </a:r>
            <a:endParaRPr/>
          </a:p>
          <a:p>
            <a:pPr indent="0" lvl="0" marL="0" marR="0" rtl="0" algn="l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lang="en-US" sz="3200">
                <a:solidFill>
                  <a:srgbClr val="0198A3"/>
                </a:solidFill>
                <a:latin typeface="Montserrat"/>
                <a:ea typeface="Montserrat"/>
                <a:cs typeface="Montserrat"/>
                <a:sym typeface="Montserrat"/>
              </a:rPr>
              <a:t>deleted</a:t>
            </a:r>
            <a:endParaRPr b="1" i="0" sz="3200" u="none" cap="none" strike="noStrike">
              <a:solidFill>
                <a:srgbClr val="0198A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99" name="Google Shape;399;p20"/>
          <p:cNvPicPr preferRelativeResize="0"/>
          <p:nvPr/>
        </p:nvPicPr>
        <p:blipFill rotWithShape="1">
          <a:blip r:embed="rId3">
            <a:alphaModFix/>
          </a:blip>
          <a:srcRect b="5444" l="18241" r="19260" t="16458"/>
          <a:stretch/>
        </p:blipFill>
        <p:spPr>
          <a:xfrm>
            <a:off x="2881312" y="1128712"/>
            <a:ext cx="6429376" cy="5355881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p20"/>
          <p:cNvSpPr/>
          <p:nvPr/>
        </p:nvSpPr>
        <p:spPr>
          <a:xfrm>
            <a:off x="4791805" y="755840"/>
            <a:ext cx="2959280" cy="49093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5E2701"/>
                </a:solidFill>
                <a:latin typeface="Calibri"/>
                <a:ea typeface="Calibri"/>
                <a:cs typeface="Calibri"/>
                <a:sym typeface="Calibri"/>
              </a:rPr>
              <a:t>Feature Selection</a:t>
            </a:r>
            <a:endParaRPr/>
          </a:p>
        </p:txBody>
      </p:sp>
      <p:sp>
        <p:nvSpPr>
          <p:cNvPr id="401" name="Google Shape;401;p20"/>
          <p:cNvSpPr/>
          <p:nvPr/>
        </p:nvSpPr>
        <p:spPr>
          <a:xfrm>
            <a:off x="9310688" y="2903448"/>
            <a:ext cx="2448232" cy="439200"/>
          </a:xfrm>
          <a:prstGeom prst="roundRect">
            <a:avLst>
              <a:gd fmla="val 16667" name="adj"/>
            </a:avLst>
          </a:prstGeom>
          <a:solidFill>
            <a:srgbClr val="62376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FFB801"/>
                </a:solidFill>
                <a:latin typeface="Arial"/>
                <a:ea typeface="Arial"/>
                <a:cs typeface="Arial"/>
                <a:sym typeface="Arial"/>
              </a:rPr>
              <a:t>Babies </a:t>
            </a:r>
            <a:endParaRPr/>
          </a:p>
        </p:txBody>
      </p:sp>
      <p:sp>
        <p:nvSpPr>
          <p:cNvPr id="402" name="Google Shape;402;p20"/>
          <p:cNvSpPr/>
          <p:nvPr/>
        </p:nvSpPr>
        <p:spPr>
          <a:xfrm>
            <a:off x="9310687" y="3495218"/>
            <a:ext cx="2448233" cy="439200"/>
          </a:xfrm>
          <a:prstGeom prst="roundRect">
            <a:avLst>
              <a:gd fmla="val 16667" name="adj"/>
            </a:avLst>
          </a:prstGeom>
          <a:solidFill>
            <a:srgbClr val="62376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FFB801"/>
                </a:solidFill>
                <a:latin typeface="Arial"/>
                <a:ea typeface="Arial"/>
                <a:cs typeface="Arial"/>
                <a:sym typeface="Arial"/>
              </a:rPr>
              <a:t>Stay in weekend nights</a:t>
            </a:r>
            <a:endParaRPr/>
          </a:p>
        </p:txBody>
      </p:sp>
      <p:sp>
        <p:nvSpPr>
          <p:cNvPr id="403" name="Google Shape;403;p20"/>
          <p:cNvSpPr/>
          <p:nvPr/>
        </p:nvSpPr>
        <p:spPr>
          <a:xfrm>
            <a:off x="9310687" y="4075321"/>
            <a:ext cx="2448233" cy="439200"/>
          </a:xfrm>
          <a:prstGeom prst="roundRect">
            <a:avLst>
              <a:gd fmla="val 16667" name="adj"/>
            </a:avLst>
          </a:prstGeom>
          <a:solidFill>
            <a:srgbClr val="62376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FFB801"/>
                </a:solidFill>
                <a:latin typeface="Arial"/>
                <a:ea typeface="Arial"/>
                <a:cs typeface="Arial"/>
                <a:sym typeface="Arial"/>
              </a:rPr>
              <a:t>Stay in week nights</a:t>
            </a:r>
            <a:endParaRPr/>
          </a:p>
        </p:txBody>
      </p:sp>
      <p:sp>
        <p:nvSpPr>
          <p:cNvPr id="404" name="Google Shape;404;p20"/>
          <p:cNvSpPr/>
          <p:nvPr/>
        </p:nvSpPr>
        <p:spPr>
          <a:xfrm>
            <a:off x="433080" y="4207193"/>
            <a:ext cx="2448232" cy="439200"/>
          </a:xfrm>
          <a:prstGeom prst="roundRect">
            <a:avLst>
              <a:gd fmla="val 16667" name="adj"/>
            </a:avLst>
          </a:prstGeom>
          <a:solidFill>
            <a:srgbClr val="62376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FFB801"/>
                </a:solidFill>
                <a:latin typeface="Arial"/>
                <a:ea typeface="Arial"/>
                <a:cs typeface="Arial"/>
                <a:sym typeface="Arial"/>
              </a:rPr>
              <a:t>Credit card</a:t>
            </a:r>
            <a:endParaRPr/>
          </a:p>
        </p:txBody>
      </p:sp>
      <p:sp>
        <p:nvSpPr>
          <p:cNvPr id="405" name="Google Shape;405;p20"/>
          <p:cNvSpPr/>
          <p:nvPr/>
        </p:nvSpPr>
        <p:spPr>
          <a:xfrm>
            <a:off x="9310688" y="2329727"/>
            <a:ext cx="2448232" cy="439200"/>
          </a:xfrm>
          <a:prstGeom prst="roundRect">
            <a:avLst>
              <a:gd fmla="val 16667" name="adj"/>
            </a:avLst>
          </a:prstGeom>
          <a:solidFill>
            <a:srgbClr val="62376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FFB801"/>
                </a:solidFill>
                <a:latin typeface="Arial"/>
                <a:ea typeface="Arial"/>
                <a:cs typeface="Arial"/>
                <a:sym typeface="Arial"/>
              </a:rPr>
              <a:t>Children</a:t>
            </a:r>
            <a:endParaRPr/>
          </a:p>
        </p:txBody>
      </p:sp>
      <p:sp>
        <p:nvSpPr>
          <p:cNvPr id="406" name="Google Shape;406;p20"/>
          <p:cNvSpPr/>
          <p:nvPr/>
        </p:nvSpPr>
        <p:spPr>
          <a:xfrm>
            <a:off x="433080" y="3627090"/>
            <a:ext cx="2448232" cy="439200"/>
          </a:xfrm>
          <a:prstGeom prst="roundRect">
            <a:avLst>
              <a:gd fmla="val 16667" name="adj"/>
            </a:avLst>
          </a:prstGeom>
          <a:solidFill>
            <a:srgbClr val="62376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FFB801"/>
                </a:solidFill>
                <a:latin typeface="Arial"/>
                <a:ea typeface="Arial"/>
                <a:cs typeface="Arial"/>
                <a:sym typeface="Arial"/>
              </a:rPr>
              <a:t>Phone Number</a:t>
            </a:r>
            <a:endParaRPr/>
          </a:p>
        </p:txBody>
      </p:sp>
      <p:sp>
        <p:nvSpPr>
          <p:cNvPr id="407" name="Google Shape;407;p20"/>
          <p:cNvSpPr/>
          <p:nvPr/>
        </p:nvSpPr>
        <p:spPr>
          <a:xfrm>
            <a:off x="433080" y="3061735"/>
            <a:ext cx="2448232" cy="439200"/>
          </a:xfrm>
          <a:prstGeom prst="roundRect">
            <a:avLst>
              <a:gd fmla="val 16667" name="adj"/>
            </a:avLst>
          </a:prstGeom>
          <a:solidFill>
            <a:srgbClr val="62376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FFB801"/>
                </a:solidFill>
                <a:latin typeface="Arial"/>
                <a:ea typeface="Arial"/>
                <a:cs typeface="Arial"/>
                <a:sym typeface="Arial"/>
              </a:rPr>
              <a:t>Email</a:t>
            </a:r>
            <a:endParaRPr/>
          </a:p>
        </p:txBody>
      </p:sp>
      <p:sp>
        <p:nvSpPr>
          <p:cNvPr id="408" name="Google Shape;408;p20"/>
          <p:cNvSpPr/>
          <p:nvPr/>
        </p:nvSpPr>
        <p:spPr>
          <a:xfrm>
            <a:off x="433080" y="2496380"/>
            <a:ext cx="2448232" cy="439200"/>
          </a:xfrm>
          <a:prstGeom prst="roundRect">
            <a:avLst>
              <a:gd fmla="val 16667" name="adj"/>
            </a:avLst>
          </a:prstGeom>
          <a:solidFill>
            <a:srgbClr val="62376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FFB801"/>
                </a:solidFill>
                <a:latin typeface="Arial"/>
                <a:ea typeface="Arial"/>
                <a:cs typeface="Arial"/>
                <a:sym typeface="Arial"/>
              </a:rPr>
              <a:t>Name</a:t>
            </a:r>
            <a:endParaRPr/>
          </a:p>
        </p:txBody>
      </p:sp>
      <p:sp>
        <p:nvSpPr>
          <p:cNvPr id="409" name="Google Shape;409;p20"/>
          <p:cNvSpPr/>
          <p:nvPr/>
        </p:nvSpPr>
        <p:spPr>
          <a:xfrm>
            <a:off x="5157788" y="4692872"/>
            <a:ext cx="1914525" cy="110785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0" name="Google Shape;410;p20"/>
          <p:cNvSpPr txBox="1"/>
          <p:nvPr/>
        </p:nvSpPr>
        <p:spPr>
          <a:xfrm>
            <a:off x="4739148" y="4684645"/>
            <a:ext cx="2751803" cy="10597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E3630A"/>
                </a:solidFill>
                <a:latin typeface="Montserrat"/>
                <a:ea typeface="Montserrat"/>
                <a:cs typeface="Montserrat"/>
                <a:sym typeface="Montserrat"/>
              </a:rPr>
              <a:t>ALL</a:t>
            </a:r>
            <a:endParaRPr/>
          </a:p>
          <a:p>
            <a:pPr indent="0" lvl="0" marL="0" marR="0" rtl="0" algn="ctr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lang="en-US" sz="3200">
                <a:solidFill>
                  <a:srgbClr val="E3630A"/>
                </a:solidFill>
                <a:latin typeface="Montserrat"/>
                <a:ea typeface="Montserrat"/>
                <a:cs typeface="Montserrat"/>
                <a:sym typeface="Montserrat"/>
              </a:rPr>
              <a:t>DELETED!</a:t>
            </a:r>
            <a:endParaRPr b="1" i="0" sz="3200" u="none" cap="none" strike="noStrike">
              <a:solidFill>
                <a:srgbClr val="E3630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21"/>
          <p:cNvSpPr/>
          <p:nvPr/>
        </p:nvSpPr>
        <p:spPr>
          <a:xfrm>
            <a:off x="2082800" y="749300"/>
            <a:ext cx="3505200" cy="35052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50800" sx="103000" rotWithShape="0" algn="tl" dir="2700000" dist="38100" sy="103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6" name="Google Shape;416;p21"/>
          <p:cNvSpPr/>
          <p:nvPr/>
        </p:nvSpPr>
        <p:spPr>
          <a:xfrm>
            <a:off x="6604000" y="2806700"/>
            <a:ext cx="3505200" cy="35052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50800" sx="103000" rotWithShape="0" algn="tl" dir="2700000" dist="38100" sy="103000">
              <a:srgbClr val="000000">
                <a:alpha val="51764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7" name="Google Shape;417;p21"/>
          <p:cNvSpPr txBox="1"/>
          <p:nvPr/>
        </p:nvSpPr>
        <p:spPr>
          <a:xfrm>
            <a:off x="2459498" y="3255421"/>
            <a:ext cx="2751803" cy="10597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lang="en-US" sz="3200">
                <a:solidFill>
                  <a:srgbClr val="4E32A9"/>
                </a:solidFill>
                <a:latin typeface="Montserrat"/>
                <a:ea typeface="Montserrat"/>
                <a:cs typeface="Montserrat"/>
                <a:sym typeface="Montserrat"/>
              </a:rPr>
              <a:t>BEFORE</a:t>
            </a:r>
            <a:endParaRPr b="1" i="0" sz="3200" u="none" cap="none" strike="noStrike">
              <a:solidFill>
                <a:srgbClr val="4E32A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8" name="Google Shape;418;p21"/>
          <p:cNvSpPr txBox="1"/>
          <p:nvPr/>
        </p:nvSpPr>
        <p:spPr>
          <a:xfrm>
            <a:off x="6980698" y="5407102"/>
            <a:ext cx="2751803" cy="10597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lang="en-US" sz="3200">
                <a:solidFill>
                  <a:srgbClr val="D49020"/>
                </a:solidFill>
                <a:latin typeface="Montserrat"/>
                <a:ea typeface="Montserrat"/>
                <a:cs typeface="Montserrat"/>
                <a:sym typeface="Montserrat"/>
              </a:rPr>
              <a:t>AFTER</a:t>
            </a:r>
            <a:endParaRPr b="1" i="0" sz="3200" u="none" cap="none" strike="noStrike">
              <a:solidFill>
                <a:srgbClr val="D4902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9" name="Google Shape;419;p21"/>
          <p:cNvSpPr txBox="1"/>
          <p:nvPr/>
        </p:nvSpPr>
        <p:spPr>
          <a:xfrm>
            <a:off x="2459497" y="1843414"/>
            <a:ext cx="2751803" cy="10597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lang="en-US" sz="2400">
                <a:solidFill>
                  <a:srgbClr val="4E32A9"/>
                </a:solidFill>
                <a:latin typeface="Montserrat"/>
                <a:ea typeface="Montserrat"/>
                <a:cs typeface="Montserrat"/>
                <a:sym typeface="Montserrat"/>
              </a:rPr>
              <a:t>119.390 </a:t>
            </a:r>
            <a:r>
              <a:rPr b="1" i="0" lang="en-US" sz="2400" u="none" cap="none" strike="noStrike">
                <a:solidFill>
                  <a:srgbClr val="4E32A9"/>
                </a:solidFill>
                <a:latin typeface="Montserrat"/>
                <a:ea typeface="Montserrat"/>
                <a:cs typeface="Montserrat"/>
                <a:sym typeface="Montserrat"/>
              </a:rPr>
              <a:t>rows</a:t>
            </a:r>
            <a:endParaRPr/>
          </a:p>
          <a:p>
            <a:pPr indent="0" lvl="0" marL="0" marR="0" rtl="0" algn="ctr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lang="en-US" sz="2400">
                <a:solidFill>
                  <a:srgbClr val="4E32A9"/>
                </a:solidFill>
                <a:latin typeface="Montserrat"/>
                <a:ea typeface="Montserrat"/>
                <a:cs typeface="Montserrat"/>
                <a:sym typeface="Montserrat"/>
              </a:rPr>
              <a:t>36 columns</a:t>
            </a:r>
            <a:endParaRPr b="1" i="0" sz="2400" u="none" cap="none" strike="noStrike">
              <a:solidFill>
                <a:srgbClr val="4E32A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20" name="Google Shape;420;p21"/>
          <p:cNvSpPr txBox="1"/>
          <p:nvPr/>
        </p:nvSpPr>
        <p:spPr>
          <a:xfrm>
            <a:off x="6980697" y="3900814"/>
            <a:ext cx="2751803" cy="10597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lang="en-US" sz="2400">
                <a:solidFill>
                  <a:srgbClr val="D49020"/>
                </a:solidFill>
                <a:latin typeface="Montserrat"/>
                <a:ea typeface="Montserrat"/>
                <a:cs typeface="Montserrat"/>
                <a:sym typeface="Montserrat"/>
              </a:rPr>
              <a:t>119.386 </a:t>
            </a:r>
            <a:r>
              <a:rPr b="1" i="0" lang="en-US" sz="2400" u="none" cap="none" strike="noStrike">
                <a:solidFill>
                  <a:srgbClr val="D49020"/>
                </a:solidFill>
                <a:latin typeface="Montserrat"/>
                <a:ea typeface="Montserrat"/>
                <a:cs typeface="Montserrat"/>
                <a:sym typeface="Montserrat"/>
              </a:rPr>
              <a:t>rows</a:t>
            </a:r>
            <a:endParaRPr/>
          </a:p>
          <a:p>
            <a:pPr indent="0" lvl="0" marL="0" marR="0" rtl="0" algn="ctr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lang="en-US" sz="2400">
                <a:solidFill>
                  <a:srgbClr val="D49020"/>
                </a:solidFill>
                <a:latin typeface="Montserrat"/>
                <a:ea typeface="Montserrat"/>
                <a:cs typeface="Montserrat"/>
                <a:sym typeface="Montserrat"/>
              </a:rPr>
              <a:t>44 columns</a:t>
            </a:r>
            <a:endParaRPr b="1" i="0" sz="2400" u="none" cap="none" strike="noStrike">
              <a:solidFill>
                <a:srgbClr val="D4902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5" name="Google Shape;425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20989" y="-251995"/>
            <a:ext cx="9950021" cy="7109995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22"/>
          <p:cNvSpPr txBox="1"/>
          <p:nvPr/>
        </p:nvSpPr>
        <p:spPr>
          <a:xfrm>
            <a:off x="2782221" y="1357699"/>
            <a:ext cx="10533000" cy="5996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1600" u="none" cap="none" strike="noStrike">
                <a:solidFill>
                  <a:srgbClr val="305384"/>
                </a:solidFill>
                <a:latin typeface="Arial"/>
                <a:ea typeface="Arial"/>
                <a:cs typeface="Arial"/>
                <a:sym typeface="Arial"/>
              </a:rPr>
              <a:t>Modelling Selection</a:t>
            </a:r>
            <a:endParaRPr b="1" i="0" sz="1100" u="none" cap="none" strike="noStrike">
              <a:solidFill>
                <a:srgbClr val="30538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427" name="Google Shape;427;p22"/>
          <p:cNvGraphicFramePr/>
          <p:nvPr/>
        </p:nvGraphicFramePr>
        <p:xfrm>
          <a:off x="2782221" y="1811399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{0AF6DD46-5728-4B74-8398-F9A36A447DE4}</a:tableStyleId>
              </a:tblPr>
              <a:tblGrid>
                <a:gridCol w="1190925"/>
                <a:gridCol w="1190925"/>
                <a:gridCol w="1190925"/>
                <a:gridCol w="1190925"/>
                <a:gridCol w="1190925"/>
                <a:gridCol w="1190925"/>
              </a:tblGrid>
              <a:tr h="3757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Algoritma</a:t>
                      </a:r>
                      <a:endParaRPr sz="14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Accuracy</a:t>
                      </a:r>
                      <a:endParaRPr sz="14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Precision</a:t>
                      </a:r>
                      <a:endParaRPr sz="14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Recall</a:t>
                      </a:r>
                      <a:endParaRPr sz="14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F1 – Score</a:t>
                      </a:r>
                      <a:endParaRPr sz="14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AUC</a:t>
                      </a:r>
                      <a:endParaRPr sz="14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</a:tr>
              <a:tr h="6484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Logistic Regression</a:t>
                      </a:r>
                      <a:endParaRPr sz="14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80%</a:t>
                      </a:r>
                      <a:endParaRPr sz="14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81%</a:t>
                      </a:r>
                      <a:endParaRPr sz="14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62%</a:t>
                      </a:r>
                      <a:endParaRPr sz="14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70%</a:t>
                      </a:r>
                      <a:endParaRPr sz="14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88%</a:t>
                      </a:r>
                      <a:endParaRPr sz="14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</a:tr>
              <a:tr h="3757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XGBoost</a:t>
                      </a:r>
                      <a:endParaRPr sz="14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84%</a:t>
                      </a:r>
                      <a:endParaRPr sz="14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83%</a:t>
                      </a:r>
                      <a:endParaRPr sz="14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71%</a:t>
                      </a:r>
                      <a:endParaRPr sz="14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77%</a:t>
                      </a:r>
                      <a:endParaRPr sz="14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92%</a:t>
                      </a:r>
                      <a:endParaRPr sz="14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</a:tr>
              <a:tr h="3757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KNN</a:t>
                      </a:r>
                      <a:endParaRPr sz="14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84%</a:t>
                      </a:r>
                      <a:endParaRPr sz="14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79%</a:t>
                      </a:r>
                      <a:endParaRPr sz="14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76%</a:t>
                      </a:r>
                      <a:endParaRPr sz="14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78%</a:t>
                      </a:r>
                      <a:endParaRPr sz="14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90%</a:t>
                      </a:r>
                      <a:endParaRPr sz="14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</a:tr>
              <a:tr h="3757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Adaboost</a:t>
                      </a:r>
                      <a:endParaRPr sz="14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82%</a:t>
                      </a:r>
                      <a:endParaRPr sz="14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81%</a:t>
                      </a:r>
                      <a:endParaRPr sz="14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68%</a:t>
                      </a:r>
                      <a:endParaRPr sz="14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74%</a:t>
                      </a:r>
                      <a:endParaRPr sz="14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90%</a:t>
                      </a:r>
                      <a:endParaRPr sz="14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</a:tr>
              <a:tr h="3757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LightGBM</a:t>
                      </a:r>
                      <a:endParaRPr sz="14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82%</a:t>
                      </a:r>
                      <a:endParaRPr sz="14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400"/>
                        <a:t>91%</a:t>
                      </a:r>
                      <a:endParaRPr b="1" sz="14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58%</a:t>
                      </a:r>
                      <a:endParaRPr sz="14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71%</a:t>
                      </a:r>
                      <a:endParaRPr sz="14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>
                          <a:latin typeface="Arial"/>
                          <a:ea typeface="Arial"/>
                          <a:cs typeface="Arial"/>
                          <a:sym typeface="Arial"/>
                        </a:rPr>
                        <a:t>90%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6484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Random Forest</a:t>
                      </a:r>
                      <a:endParaRPr sz="14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89%</a:t>
                      </a:r>
                      <a:endParaRPr sz="14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88%</a:t>
                      </a:r>
                      <a:endParaRPr sz="14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81%</a:t>
                      </a:r>
                      <a:endParaRPr sz="14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84%</a:t>
                      </a:r>
                      <a:endParaRPr sz="14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95%</a:t>
                      </a:r>
                      <a:endParaRPr sz="14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</a:tr>
              <a:tr h="6484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Decision Tree</a:t>
                      </a:r>
                      <a:endParaRPr sz="14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84%</a:t>
                      </a:r>
                      <a:endParaRPr sz="14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79%</a:t>
                      </a:r>
                      <a:endParaRPr sz="14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80%</a:t>
                      </a:r>
                      <a:endParaRPr sz="14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79%</a:t>
                      </a:r>
                      <a:endParaRPr sz="14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84%</a:t>
                      </a:r>
                      <a:endParaRPr sz="14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sp>
        <p:nvSpPr>
          <p:cNvPr id="428" name="Google Shape;428;p22"/>
          <p:cNvSpPr txBox="1"/>
          <p:nvPr/>
        </p:nvSpPr>
        <p:spPr>
          <a:xfrm>
            <a:off x="2345912" y="636502"/>
            <a:ext cx="2948473" cy="13249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05384"/>
              </a:buClr>
              <a:buSzPts val="3200"/>
              <a:buFont typeface="Arial"/>
              <a:buNone/>
            </a:pPr>
            <a:r>
              <a:rPr b="1" lang="en-US" sz="3200">
                <a:solidFill>
                  <a:srgbClr val="305384"/>
                </a:solidFill>
                <a:latin typeface="Arial"/>
                <a:ea typeface="Arial"/>
                <a:cs typeface="Arial"/>
                <a:sym typeface="Arial"/>
              </a:rPr>
              <a:t>Modelling</a:t>
            </a:r>
            <a:endParaRPr/>
          </a:p>
        </p:txBody>
      </p:sp>
      <p:sp>
        <p:nvSpPr>
          <p:cNvPr id="429" name="Google Shape;429;p22"/>
          <p:cNvSpPr/>
          <p:nvPr/>
        </p:nvSpPr>
        <p:spPr>
          <a:xfrm>
            <a:off x="2782221" y="3972910"/>
            <a:ext cx="7145550" cy="357352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4" name="Google Shape;434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79606" y="-91440"/>
            <a:ext cx="12371606" cy="6961748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30769" y="1892928"/>
            <a:ext cx="5154371" cy="4265686"/>
          </a:xfrm>
          <a:prstGeom prst="rect">
            <a:avLst/>
          </a:prstGeom>
          <a:noFill/>
          <a:ln>
            <a:noFill/>
          </a:ln>
        </p:spPr>
      </p:pic>
      <p:sp>
        <p:nvSpPr>
          <p:cNvPr id="436" name="Google Shape;436;p23"/>
          <p:cNvSpPr/>
          <p:nvPr/>
        </p:nvSpPr>
        <p:spPr>
          <a:xfrm>
            <a:off x="7520940" y="2442290"/>
            <a:ext cx="4349867" cy="788415"/>
          </a:xfrm>
          <a:prstGeom prst="plaque">
            <a:avLst>
              <a:gd fmla="val 16667" name="adj"/>
            </a:avLst>
          </a:prstGeom>
          <a:solidFill>
            <a:srgbClr val="0654B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lang="en-US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Fokus pada predictive model yang paling bagus dalam menurunkan false positif</a:t>
            </a: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7" name="Google Shape;437;p23"/>
          <p:cNvSpPr/>
          <p:nvPr/>
        </p:nvSpPr>
        <p:spPr>
          <a:xfrm>
            <a:off x="7520940" y="3871741"/>
            <a:ext cx="4349867" cy="796953"/>
          </a:xfrm>
          <a:prstGeom prst="plaque">
            <a:avLst>
              <a:gd fmla="val 16667" name="adj"/>
            </a:avLst>
          </a:prstGeom>
          <a:solidFill>
            <a:srgbClr val="0654B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lang="en-US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False Positif: Hasil prediksi customer melakukan cancellation tetapi kenyataanya customer tetap menginap</a:t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8" name="Google Shape;438;p23"/>
          <p:cNvSpPr txBox="1"/>
          <p:nvPr/>
        </p:nvSpPr>
        <p:spPr>
          <a:xfrm>
            <a:off x="1385080" y="1032645"/>
            <a:ext cx="4621117" cy="5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lang="en-US" sz="3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Confusion Matrix</a:t>
            </a:r>
            <a:endParaRPr b="1" i="0" sz="36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39" name="Google Shape;439;p23"/>
          <p:cNvSpPr/>
          <p:nvPr/>
        </p:nvSpPr>
        <p:spPr>
          <a:xfrm>
            <a:off x="9408695" y="240632"/>
            <a:ext cx="1371600" cy="577515"/>
          </a:xfrm>
          <a:prstGeom prst="rect">
            <a:avLst/>
          </a:prstGeom>
          <a:solidFill>
            <a:srgbClr val="E7E7E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Google Shape;444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20989" y="-251995"/>
            <a:ext cx="9950021" cy="7109995"/>
          </a:xfrm>
          <a:prstGeom prst="rect">
            <a:avLst/>
          </a:prstGeom>
          <a:noFill/>
          <a:ln>
            <a:noFill/>
          </a:ln>
        </p:spPr>
      </p:pic>
      <p:sp>
        <p:nvSpPr>
          <p:cNvPr id="445" name="Google Shape;445;p24"/>
          <p:cNvSpPr txBox="1"/>
          <p:nvPr/>
        </p:nvSpPr>
        <p:spPr>
          <a:xfrm>
            <a:off x="0" y="693068"/>
            <a:ext cx="10533000" cy="5996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1100" u="none" cap="none" strike="noStrike">
              <a:solidFill>
                <a:srgbClr val="30538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6" name="Google Shape;446;p24"/>
          <p:cNvSpPr txBox="1"/>
          <p:nvPr/>
        </p:nvSpPr>
        <p:spPr>
          <a:xfrm>
            <a:off x="3987341" y="531385"/>
            <a:ext cx="4723504" cy="13249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05384"/>
              </a:buClr>
              <a:buSzPts val="3200"/>
              <a:buFont typeface="Arial"/>
              <a:buNone/>
            </a:pPr>
            <a:r>
              <a:rPr b="1" lang="en-US" sz="3200">
                <a:solidFill>
                  <a:srgbClr val="305384"/>
                </a:solidFill>
                <a:latin typeface="Arial"/>
                <a:ea typeface="Arial"/>
                <a:cs typeface="Arial"/>
                <a:sym typeface="Arial"/>
              </a:rPr>
              <a:t>Feature importance</a:t>
            </a:r>
            <a:endParaRPr/>
          </a:p>
        </p:txBody>
      </p:sp>
      <p:pic>
        <p:nvPicPr>
          <p:cNvPr id="447" name="Google Shape;447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02001" y="1376829"/>
            <a:ext cx="6951805" cy="4235989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Google Shape;448;p24"/>
          <p:cNvSpPr/>
          <p:nvPr/>
        </p:nvSpPr>
        <p:spPr>
          <a:xfrm>
            <a:off x="4213955" y="5912832"/>
            <a:ext cx="4270276" cy="732970"/>
          </a:xfrm>
          <a:prstGeom prst="flowChartAlternateProcess">
            <a:avLst/>
          </a:prstGeom>
          <a:noFill/>
          <a:ln cap="flat" cmpd="sng" w="38100">
            <a:solidFill>
              <a:srgbClr val="30538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600"/>
              <a:buFont typeface="Arial"/>
              <a:buNone/>
            </a:pPr>
            <a:r>
              <a:rPr b="1" lang="en-US" sz="16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Feature yang paling berpengaruh terhadap cancelation adalah adr</a:t>
            </a:r>
            <a:endParaRPr b="1" sz="1600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9" name="Google Shape;449;p24"/>
          <p:cNvSpPr/>
          <p:nvPr/>
        </p:nvSpPr>
        <p:spPr>
          <a:xfrm>
            <a:off x="6239435" y="1413862"/>
            <a:ext cx="1083449" cy="145997"/>
          </a:xfrm>
          <a:prstGeom prst="rect">
            <a:avLst/>
          </a:prstGeom>
          <a:solidFill>
            <a:srgbClr val="F1F9F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4" name="Google Shape;454;p25"/>
          <p:cNvPicPr preferRelativeResize="0"/>
          <p:nvPr/>
        </p:nvPicPr>
        <p:blipFill rotWithShape="1">
          <a:blip r:embed="rId3">
            <a:alphaModFix/>
          </a:blip>
          <a:srcRect b="8958" l="8377" r="8681" t="16393"/>
          <a:stretch/>
        </p:blipFill>
        <p:spPr>
          <a:xfrm>
            <a:off x="0" y="545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Google Shape;455;p25"/>
          <p:cNvSpPr/>
          <p:nvPr/>
        </p:nvSpPr>
        <p:spPr>
          <a:xfrm>
            <a:off x="571975" y="1393602"/>
            <a:ext cx="2597400" cy="680400"/>
          </a:xfrm>
          <a:prstGeom prst="flowChartAlternateProcess">
            <a:avLst/>
          </a:prstGeom>
          <a:solidFill>
            <a:srgbClr val="C0359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1" lang="en-US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Customer Booking and input data </a:t>
            </a:r>
            <a:endParaRPr b="1"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6" name="Google Shape;456;p25"/>
          <p:cNvSpPr/>
          <p:nvPr/>
        </p:nvSpPr>
        <p:spPr>
          <a:xfrm>
            <a:off x="3169375" y="1395000"/>
            <a:ext cx="6374675" cy="3048413"/>
          </a:xfrm>
          <a:prstGeom prst="rect">
            <a:avLst/>
          </a:prstGeom>
          <a:solidFill>
            <a:srgbClr val="0669A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7" name="Google Shape;457;p25"/>
          <p:cNvSpPr/>
          <p:nvPr/>
        </p:nvSpPr>
        <p:spPr>
          <a:xfrm>
            <a:off x="3692425" y="1433952"/>
            <a:ext cx="1729500" cy="599700"/>
          </a:xfrm>
          <a:prstGeom prst="flowChartAlternateProcess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35A87"/>
              </a:buClr>
              <a:buSzPts val="1400"/>
              <a:buFont typeface="Arial"/>
              <a:buNone/>
            </a:pPr>
            <a:r>
              <a:rPr b="1" lang="en-US" sz="1400">
                <a:solidFill>
                  <a:srgbClr val="035A87"/>
                </a:solidFill>
                <a:latin typeface="Arial"/>
                <a:ea typeface="Arial"/>
                <a:cs typeface="Arial"/>
                <a:sym typeface="Arial"/>
              </a:rPr>
              <a:t>Check via Model </a:t>
            </a:r>
            <a:endParaRPr b="1" sz="1400">
              <a:solidFill>
                <a:srgbClr val="035A8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8" name="Google Shape;458;p25"/>
          <p:cNvSpPr/>
          <p:nvPr/>
        </p:nvSpPr>
        <p:spPr>
          <a:xfrm>
            <a:off x="5944975" y="1199237"/>
            <a:ext cx="2189700" cy="905856"/>
          </a:xfrm>
          <a:prstGeom prst="flowChartDecision">
            <a:avLst/>
          </a:prstGeom>
          <a:solidFill>
            <a:srgbClr val="C0359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b="1"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Customer Predict Cancel?</a:t>
            </a:r>
            <a:endParaRPr b="1"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9" name="Google Shape;459;p25"/>
          <p:cNvSpPr/>
          <p:nvPr/>
        </p:nvSpPr>
        <p:spPr>
          <a:xfrm>
            <a:off x="8657725" y="1474302"/>
            <a:ext cx="2189700" cy="599700"/>
          </a:xfrm>
          <a:prstGeom prst="flowChartAlternateProcess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35A87"/>
              </a:buClr>
              <a:buSzPts val="1400"/>
              <a:buFont typeface="Arial"/>
              <a:buNone/>
            </a:pPr>
            <a:r>
              <a:rPr b="1" lang="en-US" sz="1400">
                <a:solidFill>
                  <a:srgbClr val="035A87"/>
                </a:solidFill>
                <a:latin typeface="Arial"/>
                <a:ea typeface="Arial"/>
                <a:cs typeface="Arial"/>
                <a:sym typeface="Arial"/>
              </a:rPr>
              <a:t>Assign Room for Customer</a:t>
            </a:r>
            <a:endParaRPr b="1" sz="1400">
              <a:solidFill>
                <a:srgbClr val="035A8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0" name="Google Shape;460;p25"/>
          <p:cNvSpPr txBox="1"/>
          <p:nvPr/>
        </p:nvSpPr>
        <p:spPr>
          <a:xfrm>
            <a:off x="7029888" y="2110283"/>
            <a:ext cx="612600" cy="36930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b="1"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Yes</a:t>
            </a:r>
            <a:endParaRPr b="1" sz="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1" name="Google Shape;461;p25"/>
          <p:cNvSpPr txBox="1"/>
          <p:nvPr/>
        </p:nvSpPr>
        <p:spPr>
          <a:xfrm>
            <a:off x="8089900" y="1315378"/>
            <a:ext cx="612600" cy="36930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b="1"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No</a:t>
            </a:r>
            <a:endParaRPr b="1" sz="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2" name="Google Shape;462;p25"/>
          <p:cNvSpPr/>
          <p:nvPr/>
        </p:nvSpPr>
        <p:spPr>
          <a:xfrm>
            <a:off x="3128390" y="2478135"/>
            <a:ext cx="2189700" cy="815237"/>
          </a:xfrm>
          <a:prstGeom prst="flowChartDecision">
            <a:avLst/>
          </a:prstGeom>
          <a:solidFill>
            <a:srgbClr val="C0359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</a:pPr>
            <a:r>
              <a:rPr b="1"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Customer Cancel Confirmation (24h)?</a:t>
            </a:r>
            <a:endParaRPr b="1"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3" name="Google Shape;463;p25"/>
          <p:cNvSpPr/>
          <p:nvPr/>
        </p:nvSpPr>
        <p:spPr>
          <a:xfrm>
            <a:off x="1548523" y="4048143"/>
            <a:ext cx="2189700" cy="599700"/>
          </a:xfrm>
          <a:prstGeom prst="flowChartAlternateProcess">
            <a:avLst/>
          </a:prstGeom>
          <a:solidFill>
            <a:srgbClr val="C0359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Room Available for Other Customer</a:t>
            </a:r>
            <a:endParaRPr/>
          </a:p>
        </p:txBody>
      </p:sp>
      <p:sp>
        <p:nvSpPr>
          <p:cNvPr id="464" name="Google Shape;464;p25"/>
          <p:cNvSpPr/>
          <p:nvPr/>
        </p:nvSpPr>
        <p:spPr>
          <a:xfrm>
            <a:off x="4683973" y="3982255"/>
            <a:ext cx="2189700" cy="599700"/>
          </a:xfrm>
          <a:prstGeom prst="flowChartAlternateProcess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035A87"/>
                </a:solidFill>
                <a:latin typeface="Arial"/>
                <a:ea typeface="Arial"/>
                <a:cs typeface="Arial"/>
                <a:sym typeface="Arial"/>
              </a:rPr>
              <a:t>Assign Room for Customer</a:t>
            </a:r>
            <a:endParaRPr/>
          </a:p>
        </p:txBody>
      </p:sp>
      <p:sp>
        <p:nvSpPr>
          <p:cNvPr id="465" name="Google Shape;465;p25"/>
          <p:cNvSpPr txBox="1"/>
          <p:nvPr/>
        </p:nvSpPr>
        <p:spPr>
          <a:xfrm>
            <a:off x="2935723" y="3373098"/>
            <a:ext cx="612600" cy="36930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b="1"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Yes</a:t>
            </a:r>
            <a:endParaRPr b="1" sz="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6" name="Google Shape;466;p25"/>
          <p:cNvSpPr txBox="1"/>
          <p:nvPr/>
        </p:nvSpPr>
        <p:spPr>
          <a:xfrm>
            <a:off x="4704565" y="3348615"/>
            <a:ext cx="612600" cy="36930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b="1"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No</a:t>
            </a:r>
            <a:endParaRPr b="1" sz="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7" name="Google Shape;467;p25"/>
          <p:cNvSpPr txBox="1"/>
          <p:nvPr/>
        </p:nvSpPr>
        <p:spPr>
          <a:xfrm>
            <a:off x="3759302" y="107400"/>
            <a:ext cx="4673395" cy="5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lang="en-US" sz="3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Implementasi</a:t>
            </a:r>
            <a:endParaRPr b="1" i="0" sz="32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68" name="Google Shape;468;p25"/>
          <p:cNvCxnSpPr/>
          <p:nvPr/>
        </p:nvCxnSpPr>
        <p:spPr>
          <a:xfrm>
            <a:off x="3232738" y="1732057"/>
            <a:ext cx="414862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469" name="Google Shape;469;p25"/>
          <p:cNvCxnSpPr/>
          <p:nvPr/>
        </p:nvCxnSpPr>
        <p:spPr>
          <a:xfrm>
            <a:off x="5493550" y="1738765"/>
            <a:ext cx="414862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470" name="Google Shape;470;p25"/>
          <p:cNvCxnSpPr/>
          <p:nvPr/>
        </p:nvCxnSpPr>
        <p:spPr>
          <a:xfrm>
            <a:off x="8188835" y="1732057"/>
            <a:ext cx="414862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471" name="Google Shape;471;p25"/>
          <p:cNvCxnSpPr/>
          <p:nvPr/>
        </p:nvCxnSpPr>
        <p:spPr>
          <a:xfrm flipH="1">
            <a:off x="2643441" y="3293372"/>
            <a:ext cx="1579800" cy="755400"/>
          </a:xfrm>
          <a:prstGeom prst="curvedConnector3">
            <a:avLst>
              <a:gd fmla="val 0" name="adj1"/>
            </a:avLst>
          </a:prstGeom>
          <a:noFill/>
          <a:ln cap="flat" cmpd="sng" w="38100">
            <a:solidFill>
              <a:schemeClr val="l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472" name="Google Shape;472;p25"/>
          <p:cNvCxnSpPr/>
          <p:nvPr/>
        </p:nvCxnSpPr>
        <p:spPr>
          <a:xfrm>
            <a:off x="4223240" y="3293371"/>
            <a:ext cx="1555500" cy="689400"/>
          </a:xfrm>
          <a:prstGeom prst="curvedConnector3">
            <a:avLst>
              <a:gd fmla="val 0" name="adj1"/>
            </a:avLst>
          </a:prstGeom>
          <a:noFill/>
          <a:ln cap="flat" cmpd="sng" w="38100">
            <a:solidFill>
              <a:schemeClr val="l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473" name="Google Shape;473;p25"/>
          <p:cNvSpPr/>
          <p:nvPr/>
        </p:nvSpPr>
        <p:spPr>
          <a:xfrm>
            <a:off x="5987348" y="2588156"/>
            <a:ext cx="2189700" cy="599700"/>
          </a:xfrm>
          <a:prstGeom prst="flowChartAlternateProcess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35A87"/>
              </a:buClr>
              <a:buSzPts val="1400"/>
              <a:buFont typeface="Arial"/>
              <a:buNone/>
            </a:pPr>
            <a:r>
              <a:rPr b="1" lang="en-US" sz="1400">
                <a:solidFill>
                  <a:srgbClr val="035A87"/>
                </a:solidFill>
                <a:latin typeface="Arial"/>
                <a:ea typeface="Arial"/>
                <a:cs typeface="Arial"/>
                <a:sym typeface="Arial"/>
              </a:rPr>
              <a:t>Sent Notification to Customer</a:t>
            </a:r>
            <a:endParaRPr b="1" sz="1400">
              <a:solidFill>
                <a:srgbClr val="035A8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74" name="Google Shape;474;p25"/>
          <p:cNvCxnSpPr/>
          <p:nvPr/>
        </p:nvCxnSpPr>
        <p:spPr>
          <a:xfrm>
            <a:off x="7027842" y="2096279"/>
            <a:ext cx="0" cy="383306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475" name="Google Shape;475;p25"/>
          <p:cNvCxnSpPr/>
          <p:nvPr/>
        </p:nvCxnSpPr>
        <p:spPr>
          <a:xfrm rot="10800000">
            <a:off x="5412863" y="2887243"/>
            <a:ext cx="495549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476" name="Google Shape;476;p25"/>
          <p:cNvSpPr txBox="1"/>
          <p:nvPr/>
        </p:nvSpPr>
        <p:spPr>
          <a:xfrm>
            <a:off x="1475023" y="4482365"/>
            <a:ext cx="4018527" cy="55913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</a:pPr>
            <a:r>
              <a:rPr lang="en-US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*Free upgrade room jika customer tidak jadi melakukan cancel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" name="Google Shape;481;p26"/>
          <p:cNvPicPr preferRelativeResize="0"/>
          <p:nvPr/>
        </p:nvPicPr>
        <p:blipFill rotWithShape="1">
          <a:blip r:embed="rId3">
            <a:alphaModFix/>
          </a:blip>
          <a:srcRect b="24167" l="21617" r="7278" t="11875"/>
          <a:stretch/>
        </p:blipFill>
        <p:spPr>
          <a:xfrm>
            <a:off x="4214813" y="0"/>
            <a:ext cx="10249786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82" name="Google Shape;482;p26"/>
          <p:cNvSpPr txBox="1"/>
          <p:nvPr>
            <p:ph type="title"/>
          </p:nvPr>
        </p:nvSpPr>
        <p:spPr>
          <a:xfrm>
            <a:off x="1568450" y="717549"/>
            <a:ext cx="440055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22E94"/>
              </a:buClr>
              <a:buSzPts val="3200"/>
              <a:buFont typeface="Arial"/>
              <a:buNone/>
            </a:pPr>
            <a:r>
              <a:rPr b="1" lang="en-US" sz="3200">
                <a:solidFill>
                  <a:srgbClr val="422E94"/>
                </a:solidFill>
                <a:latin typeface="Arial"/>
                <a:ea typeface="Arial"/>
                <a:cs typeface="Arial"/>
                <a:sym typeface="Arial"/>
              </a:rPr>
              <a:t>Business </a:t>
            </a:r>
            <a:br>
              <a:rPr b="1" lang="en-US" sz="3200">
                <a:solidFill>
                  <a:srgbClr val="422E94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en-US" sz="2800">
                <a:solidFill>
                  <a:srgbClr val="422E94"/>
                </a:solidFill>
                <a:latin typeface="Arial"/>
                <a:ea typeface="Arial"/>
                <a:cs typeface="Arial"/>
                <a:sym typeface="Arial"/>
              </a:rPr>
              <a:t>recommendations</a:t>
            </a:r>
            <a:endParaRPr b="1" sz="3200">
              <a:solidFill>
                <a:srgbClr val="422E9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3" name="Google Shape;483;p26"/>
          <p:cNvSpPr/>
          <p:nvPr/>
        </p:nvSpPr>
        <p:spPr>
          <a:xfrm>
            <a:off x="3786187" y="2043112"/>
            <a:ext cx="2519363" cy="863781"/>
          </a:xfrm>
          <a:prstGeom prst="flowChartTerminator">
            <a:avLst/>
          </a:prstGeom>
          <a:gradFill>
            <a:gsLst>
              <a:gs pos="0">
                <a:srgbClr val="2E196D"/>
              </a:gs>
              <a:gs pos="50000">
                <a:srgbClr val="42269E"/>
              </a:gs>
              <a:gs pos="100000">
                <a:srgbClr val="502DBE"/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Check in Online</a:t>
            </a:r>
            <a:endParaRPr/>
          </a:p>
        </p:txBody>
      </p:sp>
      <p:sp>
        <p:nvSpPr>
          <p:cNvPr id="484" name="Google Shape;484;p26"/>
          <p:cNvSpPr/>
          <p:nvPr/>
        </p:nvSpPr>
        <p:spPr>
          <a:xfrm>
            <a:off x="3786187" y="3187576"/>
            <a:ext cx="2519363" cy="863781"/>
          </a:xfrm>
          <a:prstGeom prst="flowChartTerminator">
            <a:avLst/>
          </a:prstGeom>
          <a:solidFill>
            <a:srgbClr val="FDE17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422E94"/>
                </a:solidFill>
                <a:latin typeface="Calibri"/>
                <a:ea typeface="Calibri"/>
                <a:cs typeface="Calibri"/>
                <a:sym typeface="Calibri"/>
              </a:rPr>
              <a:t>Phone reminder</a:t>
            </a:r>
            <a:endParaRPr/>
          </a:p>
        </p:txBody>
      </p:sp>
      <p:sp>
        <p:nvSpPr>
          <p:cNvPr id="485" name="Google Shape;485;p26"/>
          <p:cNvSpPr/>
          <p:nvPr/>
        </p:nvSpPr>
        <p:spPr>
          <a:xfrm>
            <a:off x="3786187" y="5461120"/>
            <a:ext cx="2519363" cy="863781"/>
          </a:xfrm>
          <a:prstGeom prst="flowChartTerminator">
            <a:avLst/>
          </a:prstGeom>
          <a:solidFill>
            <a:srgbClr val="F0829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Travel agent partnership</a:t>
            </a:r>
            <a:endParaRPr/>
          </a:p>
        </p:txBody>
      </p:sp>
      <p:sp>
        <p:nvSpPr>
          <p:cNvPr id="486" name="Google Shape;486;p26"/>
          <p:cNvSpPr/>
          <p:nvPr/>
        </p:nvSpPr>
        <p:spPr>
          <a:xfrm>
            <a:off x="3786187" y="4343396"/>
            <a:ext cx="2519363" cy="863781"/>
          </a:xfrm>
          <a:prstGeom prst="flowChartTerminator">
            <a:avLst/>
          </a:prstGeom>
          <a:gradFill>
            <a:gsLst>
              <a:gs pos="0">
                <a:srgbClr val="541469"/>
              </a:gs>
              <a:gs pos="50000">
                <a:srgbClr val="791D99"/>
              </a:gs>
              <a:gs pos="100000">
                <a:srgbClr val="9224B7"/>
              </a:gs>
            </a:gsLst>
            <a:lin ang="27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Hotel partnership</a:t>
            </a:r>
            <a:endParaRPr/>
          </a:p>
        </p:txBody>
      </p:sp>
      <p:sp>
        <p:nvSpPr>
          <p:cNvPr id="487" name="Google Shape;487;p26"/>
          <p:cNvSpPr/>
          <p:nvPr/>
        </p:nvSpPr>
        <p:spPr>
          <a:xfrm>
            <a:off x="338136" y="3144405"/>
            <a:ext cx="2519363" cy="863781"/>
          </a:xfrm>
          <a:prstGeom prst="flowChartTerminator">
            <a:avLst/>
          </a:prstGeom>
          <a:gradFill>
            <a:gsLst>
              <a:gs pos="0">
                <a:srgbClr val="2E196D"/>
              </a:gs>
              <a:gs pos="50000">
                <a:srgbClr val="42269E"/>
              </a:gs>
              <a:gs pos="100000">
                <a:srgbClr val="502DBE"/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VIP Parking/Vallet</a:t>
            </a:r>
            <a:endParaRPr b="1"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8" name="Google Shape;488;p26"/>
          <p:cNvSpPr/>
          <p:nvPr/>
        </p:nvSpPr>
        <p:spPr>
          <a:xfrm>
            <a:off x="333373" y="4300868"/>
            <a:ext cx="2519363" cy="863781"/>
          </a:xfrm>
          <a:prstGeom prst="flowChartTerminator">
            <a:avLst/>
          </a:prstGeom>
          <a:solidFill>
            <a:srgbClr val="FDE17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422E94"/>
                </a:solidFill>
                <a:latin typeface="Calibri"/>
                <a:ea typeface="Calibri"/>
                <a:cs typeface="Calibri"/>
                <a:sym typeface="Calibri"/>
              </a:rPr>
              <a:t>Special offer for local customer</a:t>
            </a:r>
            <a:endParaRPr/>
          </a:p>
        </p:txBody>
      </p:sp>
      <p:sp>
        <p:nvSpPr>
          <p:cNvPr id="489" name="Google Shape;489;p26"/>
          <p:cNvSpPr/>
          <p:nvPr/>
        </p:nvSpPr>
        <p:spPr>
          <a:xfrm>
            <a:off x="333372" y="5497632"/>
            <a:ext cx="2519363" cy="863781"/>
          </a:xfrm>
          <a:prstGeom prst="flowChartTerminator">
            <a:avLst/>
          </a:prstGeom>
          <a:gradFill>
            <a:gsLst>
              <a:gs pos="0">
                <a:srgbClr val="541469"/>
              </a:gs>
              <a:gs pos="50000">
                <a:srgbClr val="791D99"/>
              </a:gs>
              <a:gs pos="100000">
                <a:srgbClr val="9224B7"/>
              </a:gs>
            </a:gsLst>
            <a:lin ang="27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Customer loyalty point</a:t>
            </a:r>
            <a:endParaRPr/>
          </a:p>
        </p:txBody>
      </p:sp>
      <p:sp>
        <p:nvSpPr>
          <p:cNvPr id="490" name="Google Shape;490;p26"/>
          <p:cNvSpPr/>
          <p:nvPr/>
        </p:nvSpPr>
        <p:spPr>
          <a:xfrm>
            <a:off x="342900" y="2002050"/>
            <a:ext cx="2519363" cy="863781"/>
          </a:xfrm>
          <a:prstGeom prst="flowChartTerminator">
            <a:avLst/>
          </a:prstGeom>
          <a:solidFill>
            <a:srgbClr val="FDE17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422E94"/>
                </a:solidFill>
                <a:latin typeface="Calibri"/>
                <a:ea typeface="Calibri"/>
                <a:cs typeface="Calibri"/>
                <a:sym typeface="Calibri"/>
              </a:rPr>
              <a:t>Non refund policy applied if lead time &gt; 210 days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5" name="Google Shape;495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07090" y="-268645"/>
            <a:ext cx="13309548" cy="7395289"/>
          </a:xfrm>
          <a:prstGeom prst="rect">
            <a:avLst/>
          </a:prstGeom>
          <a:noFill/>
          <a:ln>
            <a:noFill/>
          </a:ln>
        </p:spPr>
      </p:pic>
      <p:sp>
        <p:nvSpPr>
          <p:cNvPr id="496" name="Google Shape;496;p27"/>
          <p:cNvSpPr txBox="1"/>
          <p:nvPr/>
        </p:nvSpPr>
        <p:spPr>
          <a:xfrm>
            <a:off x="838200" y="2103437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 sz="4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7" name="Google Shape;497;p27"/>
          <p:cNvSpPr/>
          <p:nvPr/>
        </p:nvSpPr>
        <p:spPr>
          <a:xfrm>
            <a:off x="1628026" y="2318795"/>
            <a:ext cx="1836532" cy="1779715"/>
          </a:xfrm>
          <a:prstGeom prst="ellipse">
            <a:avLst/>
          </a:prstGeom>
          <a:gradFill>
            <a:gsLst>
              <a:gs pos="0">
                <a:srgbClr val="95174A"/>
              </a:gs>
              <a:gs pos="50000">
                <a:srgbClr val="D7236B"/>
              </a:gs>
              <a:gs pos="100000">
                <a:srgbClr val="FF2A81"/>
              </a:gs>
            </a:gsLst>
            <a:lin ang="27000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</a:pPr>
            <a:r>
              <a:rPr b="1"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37%</a:t>
            </a:r>
            <a:endParaRPr b="1"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8" name="Google Shape;498;p27"/>
          <p:cNvSpPr txBox="1"/>
          <p:nvPr/>
        </p:nvSpPr>
        <p:spPr>
          <a:xfrm>
            <a:off x="1302435" y="1186655"/>
            <a:ext cx="3413497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b="1"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Cancelation rate</a:t>
            </a:r>
            <a:endParaRPr/>
          </a:p>
        </p:txBody>
      </p:sp>
      <p:sp>
        <p:nvSpPr>
          <p:cNvPr id="499" name="Google Shape;499;p27"/>
          <p:cNvSpPr/>
          <p:nvPr/>
        </p:nvSpPr>
        <p:spPr>
          <a:xfrm>
            <a:off x="7972525" y="2318795"/>
            <a:ext cx="1836532" cy="1779715"/>
          </a:xfrm>
          <a:prstGeom prst="ellipse">
            <a:avLst/>
          </a:prstGeom>
          <a:gradFill>
            <a:gsLst>
              <a:gs pos="0">
                <a:srgbClr val="95174A"/>
              </a:gs>
              <a:gs pos="50000">
                <a:srgbClr val="D7236B"/>
              </a:gs>
              <a:gs pos="100000">
                <a:srgbClr val="FF2A81"/>
              </a:gs>
            </a:gsLst>
            <a:lin ang="27000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</a:pPr>
            <a:r>
              <a:rPr b="1"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25%</a:t>
            </a:r>
            <a:endParaRPr b="1"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0" name="Google Shape;500;p27"/>
          <p:cNvSpPr txBox="1"/>
          <p:nvPr/>
        </p:nvSpPr>
        <p:spPr>
          <a:xfrm>
            <a:off x="3635752" y="17061"/>
            <a:ext cx="5164765" cy="853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lang="en-US" sz="4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Simulation </a:t>
            </a:r>
            <a:endParaRPr b="1" i="0" sz="48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01" name="Google Shape;501;p27"/>
          <p:cNvSpPr txBox="1"/>
          <p:nvPr/>
        </p:nvSpPr>
        <p:spPr>
          <a:xfrm>
            <a:off x="6341263" y="1085561"/>
            <a:ext cx="5164765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b="1"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Mengurangi potensi penurunan revenue sebesar</a:t>
            </a:r>
            <a:endParaRPr b="1" sz="2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2" name="Google Shape;502;p27"/>
          <p:cNvSpPr txBox="1"/>
          <p:nvPr/>
        </p:nvSpPr>
        <p:spPr>
          <a:xfrm>
            <a:off x="10063057" y="3454399"/>
            <a:ext cx="1835116" cy="16124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</a:pPr>
            <a:r>
              <a:rPr b="1" lang="en-US" sz="4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9%</a:t>
            </a:r>
            <a:endParaRPr/>
          </a:p>
        </p:txBody>
      </p:sp>
      <p:sp>
        <p:nvSpPr>
          <p:cNvPr id="503" name="Google Shape;503;p27"/>
          <p:cNvSpPr/>
          <p:nvPr/>
        </p:nvSpPr>
        <p:spPr>
          <a:xfrm>
            <a:off x="7972525" y="4853647"/>
            <a:ext cx="1836532" cy="1779715"/>
          </a:xfrm>
          <a:prstGeom prst="ellipse">
            <a:avLst/>
          </a:prstGeom>
          <a:gradFill>
            <a:gsLst>
              <a:gs pos="0">
                <a:srgbClr val="95174A"/>
              </a:gs>
              <a:gs pos="50000">
                <a:srgbClr val="D7236B"/>
              </a:gs>
              <a:gs pos="100000">
                <a:srgbClr val="FF2A81"/>
              </a:gs>
            </a:gsLst>
            <a:lin ang="27000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</a:pPr>
            <a:r>
              <a:rPr b="1"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16%</a:t>
            </a:r>
            <a:endParaRPr b="1"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4" name="Google Shape;504;p27"/>
          <p:cNvSpPr/>
          <p:nvPr/>
        </p:nvSpPr>
        <p:spPr>
          <a:xfrm>
            <a:off x="1628026" y="4818945"/>
            <a:ext cx="1836532" cy="1779715"/>
          </a:xfrm>
          <a:prstGeom prst="ellipse">
            <a:avLst/>
          </a:prstGeom>
          <a:gradFill>
            <a:gsLst>
              <a:gs pos="0">
                <a:srgbClr val="95174A"/>
              </a:gs>
              <a:gs pos="50000">
                <a:srgbClr val="D7236B"/>
              </a:gs>
              <a:gs pos="100000">
                <a:srgbClr val="FF2A81"/>
              </a:gs>
            </a:gsLst>
            <a:lin ang="27000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</a:pPr>
            <a:r>
              <a:rPr b="1"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16%</a:t>
            </a:r>
            <a:endParaRPr b="1"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9" name="Google Shape;509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96334" y="-122296"/>
            <a:ext cx="12784667" cy="7102592"/>
          </a:xfrm>
          <a:prstGeom prst="rect">
            <a:avLst/>
          </a:prstGeom>
          <a:noFill/>
          <a:ln>
            <a:noFill/>
          </a:ln>
        </p:spPr>
      </p:pic>
      <p:pic>
        <p:nvPicPr>
          <p:cNvPr id="510" name="Google Shape;510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89796" y="3209426"/>
            <a:ext cx="821567" cy="2061384"/>
          </a:xfrm>
          <a:prstGeom prst="rect">
            <a:avLst/>
          </a:prstGeom>
          <a:noFill/>
          <a:ln>
            <a:noFill/>
          </a:ln>
        </p:spPr>
      </p:pic>
      <p:pic>
        <p:nvPicPr>
          <p:cNvPr id="511" name="Google Shape;511;p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966566" y="3337147"/>
            <a:ext cx="1608485" cy="1965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" name="Google Shape;512;p2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54903" y="3179380"/>
            <a:ext cx="759822" cy="2123191"/>
          </a:xfrm>
          <a:prstGeom prst="rect">
            <a:avLst/>
          </a:prstGeom>
          <a:noFill/>
          <a:ln>
            <a:noFill/>
          </a:ln>
        </p:spPr>
      </p:pic>
      <p:sp>
        <p:nvSpPr>
          <p:cNvPr id="513" name="Google Shape;513;p28"/>
          <p:cNvSpPr txBox="1"/>
          <p:nvPr/>
        </p:nvSpPr>
        <p:spPr>
          <a:xfrm>
            <a:off x="5911363" y="2815486"/>
            <a:ext cx="6469143" cy="10433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6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THANK</a:t>
            </a:r>
            <a:r>
              <a:rPr b="1" i="0" lang="en-US" sz="6000" u="none" cap="none" strike="noStrike">
                <a:solidFill>
                  <a:srgbClr val="FF4D67"/>
                </a:solidFill>
                <a:latin typeface="Arial"/>
                <a:ea typeface="Arial"/>
                <a:cs typeface="Arial"/>
                <a:sym typeface="Arial"/>
              </a:rPr>
              <a:t>YOU</a:t>
            </a:r>
            <a:endParaRPr b="1" i="0" sz="6000" u="none" cap="none" strike="noStrike">
              <a:solidFill>
                <a:srgbClr val="FF4D6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14" name="Google Shape;514;p28"/>
          <p:cNvPicPr preferRelativeResize="0"/>
          <p:nvPr/>
        </p:nvPicPr>
        <p:blipFill rotWithShape="1">
          <a:blip r:embed="rId7">
            <a:alphaModFix/>
          </a:blip>
          <a:srcRect b="32675" l="27143" r="8804" t="25923"/>
          <a:stretch/>
        </p:blipFill>
        <p:spPr>
          <a:xfrm>
            <a:off x="0" y="-122296"/>
            <a:ext cx="4215539" cy="15326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0" name="Google Shape;520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81975" y="209775"/>
            <a:ext cx="5264525" cy="435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1" name="Google Shape;521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5625" y="326350"/>
            <a:ext cx="5123666" cy="4240274"/>
          </a:xfrm>
          <a:prstGeom prst="rect">
            <a:avLst/>
          </a:prstGeom>
          <a:noFill/>
          <a:ln>
            <a:noFill/>
          </a:ln>
        </p:spPr>
      </p:pic>
      <p:sp>
        <p:nvSpPr>
          <p:cNvPr id="522" name="Google Shape;522;p29"/>
          <p:cNvSpPr/>
          <p:nvPr/>
        </p:nvSpPr>
        <p:spPr>
          <a:xfrm>
            <a:off x="3330500" y="1128100"/>
            <a:ext cx="787800" cy="358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22488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3" name="Google Shape;523;p29"/>
          <p:cNvSpPr/>
          <p:nvPr/>
        </p:nvSpPr>
        <p:spPr>
          <a:xfrm>
            <a:off x="1280475" y="1208875"/>
            <a:ext cx="787800" cy="358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4" name="Google Shape;524;p29"/>
          <p:cNvSpPr/>
          <p:nvPr/>
        </p:nvSpPr>
        <p:spPr>
          <a:xfrm>
            <a:off x="1280475" y="3044450"/>
            <a:ext cx="787800" cy="358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5" name="Google Shape;525;p29"/>
          <p:cNvSpPr/>
          <p:nvPr/>
        </p:nvSpPr>
        <p:spPr>
          <a:xfrm>
            <a:off x="3223475" y="3044450"/>
            <a:ext cx="787800" cy="358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11328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6" name="Google Shape;526;p29"/>
          <p:cNvSpPr/>
          <p:nvPr/>
        </p:nvSpPr>
        <p:spPr>
          <a:xfrm>
            <a:off x="1002725" y="4709275"/>
            <a:ext cx="3581100" cy="787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Precision Score = 33%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7" name="Google Shape;527;p29"/>
          <p:cNvSpPr/>
          <p:nvPr/>
        </p:nvSpPr>
        <p:spPr>
          <a:xfrm>
            <a:off x="7323688" y="4807975"/>
            <a:ext cx="3581100" cy="787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Precision Score = 90%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8" name="Google Shape;528;p29"/>
          <p:cNvSpPr/>
          <p:nvPr/>
        </p:nvSpPr>
        <p:spPr>
          <a:xfrm>
            <a:off x="1002725" y="5864425"/>
            <a:ext cx="3581100" cy="787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Cancelation rate : 37%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9" name="Google Shape;529;p29"/>
          <p:cNvSpPr/>
          <p:nvPr/>
        </p:nvSpPr>
        <p:spPr>
          <a:xfrm>
            <a:off x="7323700" y="5837125"/>
            <a:ext cx="3581100" cy="787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Cancelation rate : 16%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0" name="Google Shape;530;p29"/>
          <p:cNvSpPr/>
          <p:nvPr/>
        </p:nvSpPr>
        <p:spPr>
          <a:xfrm>
            <a:off x="5174813" y="4709275"/>
            <a:ext cx="1557900" cy="787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Naik 57%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1" name="Google Shape;531;p29"/>
          <p:cNvSpPr/>
          <p:nvPr/>
        </p:nvSpPr>
        <p:spPr>
          <a:xfrm>
            <a:off x="5174800" y="5837125"/>
            <a:ext cx="1557900" cy="787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Naik 57%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3"/>
          <p:cNvPicPr preferRelativeResize="0"/>
          <p:nvPr/>
        </p:nvPicPr>
        <p:blipFill rotWithShape="1">
          <a:blip r:embed="rId3">
            <a:alphaModFix/>
          </a:blip>
          <a:srcRect b="12595" l="19312" r="15811" t="9106"/>
          <a:stretch/>
        </p:blipFill>
        <p:spPr>
          <a:xfrm>
            <a:off x="-93345" y="-184433"/>
            <a:ext cx="12378690" cy="7226865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3"/>
          <p:cNvSpPr txBox="1"/>
          <p:nvPr/>
        </p:nvSpPr>
        <p:spPr>
          <a:xfrm>
            <a:off x="7892492" y="4160521"/>
            <a:ext cx="3842308" cy="674370"/>
          </a:xfrm>
          <a:prstGeom prst="rect">
            <a:avLst/>
          </a:prstGeom>
          <a:solidFill>
            <a:srgbClr val="FBCD54"/>
          </a:solidFill>
          <a:ln>
            <a:noFill/>
          </a:ln>
        </p:spPr>
        <p:txBody>
          <a:bodyPr anchorCtr="0" anchor="t" bIns="45700" lIns="91425" spcFirstLastPara="1" rIns="91425" wrap="square" tIns="45700">
            <a:normAutofit fontScale="925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7B5A4"/>
              </a:buClr>
              <a:buSzPct val="100000"/>
              <a:buFont typeface="Arial"/>
              <a:buNone/>
            </a:pPr>
            <a:r>
              <a:rPr b="1" i="0" lang="en-US" sz="4000" u="none" cap="none" strike="noStrike">
                <a:solidFill>
                  <a:srgbClr val="07B5A4"/>
                </a:solidFill>
                <a:latin typeface="Arial"/>
                <a:ea typeface="Arial"/>
                <a:cs typeface="Arial"/>
                <a:sym typeface="Arial"/>
              </a:rPr>
              <a:t>TEAM ANALYST</a:t>
            </a:r>
            <a:endParaRPr/>
          </a:p>
        </p:txBody>
      </p:sp>
      <p:pic>
        <p:nvPicPr>
          <p:cNvPr id="108" name="Google Shape;108;p3"/>
          <p:cNvPicPr preferRelativeResize="0"/>
          <p:nvPr/>
        </p:nvPicPr>
        <p:blipFill rotWithShape="1">
          <a:blip r:embed="rId4">
            <a:alphaModFix/>
          </a:blip>
          <a:srcRect b="32675" l="27143" r="8804" t="25923"/>
          <a:stretch/>
        </p:blipFill>
        <p:spPr>
          <a:xfrm>
            <a:off x="6905065" y="2042912"/>
            <a:ext cx="5132709" cy="1866147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3"/>
          <p:cNvSpPr txBox="1"/>
          <p:nvPr/>
        </p:nvSpPr>
        <p:spPr>
          <a:xfrm>
            <a:off x="8972549" y="3670582"/>
            <a:ext cx="1451611" cy="5789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sebagai</a:t>
            </a:r>
            <a:endParaRPr b="1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6" name="Google Shape;536;p30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2609" y="2520399"/>
            <a:ext cx="11906781" cy="26418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31"/>
          <p:cNvSpPr txBox="1"/>
          <p:nvPr/>
        </p:nvSpPr>
        <p:spPr>
          <a:xfrm>
            <a:off x="0" y="272547"/>
            <a:ext cx="4917233" cy="5139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2800" u="none" cap="none" strike="noStrike">
                <a:solidFill>
                  <a:srgbClr val="7C27AC"/>
                </a:solidFill>
                <a:latin typeface="Montserrat"/>
                <a:ea typeface="Montserrat"/>
                <a:cs typeface="Montserrat"/>
                <a:sym typeface="Montserrat"/>
              </a:rPr>
              <a:t>Exploratory Data Analyst</a:t>
            </a:r>
            <a:endParaRPr/>
          </a:p>
        </p:txBody>
      </p:sp>
      <p:pic>
        <p:nvPicPr>
          <p:cNvPr id="542" name="Google Shape;542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10800000">
            <a:off x="0" y="5287000"/>
            <a:ext cx="12192000" cy="157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3" name="Google Shape;543;p31"/>
          <p:cNvPicPr preferRelativeResize="0"/>
          <p:nvPr/>
        </p:nvPicPr>
        <p:blipFill rotWithShape="1">
          <a:blip r:embed="rId4">
            <a:alphaModFix/>
          </a:blip>
          <a:srcRect b="70944" l="13572" r="64345" t="0"/>
          <a:stretch/>
        </p:blipFill>
        <p:spPr>
          <a:xfrm>
            <a:off x="9169400" y="4064507"/>
            <a:ext cx="3145747" cy="2671589"/>
          </a:xfrm>
          <a:prstGeom prst="rect">
            <a:avLst/>
          </a:prstGeom>
          <a:noFill/>
          <a:ln>
            <a:noFill/>
          </a:ln>
        </p:spPr>
      </p:pic>
      <p:sp>
        <p:nvSpPr>
          <p:cNvPr id="544" name="Google Shape;544;p31"/>
          <p:cNvSpPr txBox="1"/>
          <p:nvPr/>
        </p:nvSpPr>
        <p:spPr>
          <a:xfrm>
            <a:off x="0" y="786534"/>
            <a:ext cx="10533000" cy="5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Repeated guest and cancellation rate</a:t>
            </a: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545" name="Google Shape;545;p31"/>
          <p:cNvGraphicFramePr/>
          <p:nvPr/>
        </p:nvGraphicFramePr>
        <p:xfrm>
          <a:off x="513161" y="1770715"/>
          <a:ext cx="4574828" cy="3538855"/>
        </p:xfrm>
        <a:graphic>
          <a:graphicData uri="http://schemas.openxmlformats.org/drawingml/2006/chart">
            <c:chart r:id="rId5"/>
          </a:graphicData>
        </a:graphic>
      </p:graphicFrame>
      <p:sp>
        <p:nvSpPr>
          <p:cNvPr id="546" name="Google Shape;546;p31"/>
          <p:cNvSpPr txBox="1"/>
          <p:nvPr/>
        </p:nvSpPr>
        <p:spPr>
          <a:xfrm>
            <a:off x="6623337" y="2793493"/>
            <a:ext cx="5105194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7C27AC"/>
                </a:solidFill>
                <a:latin typeface="Arial"/>
                <a:ea typeface="Arial"/>
                <a:cs typeface="Arial"/>
                <a:sym typeface="Arial"/>
              </a:rPr>
              <a:t>Non r</a:t>
            </a:r>
            <a:r>
              <a:rPr b="1" i="0" lang="en-US" sz="1400">
                <a:solidFill>
                  <a:srgbClr val="7C27AC"/>
                </a:solidFill>
                <a:latin typeface="Arial"/>
                <a:ea typeface="Arial"/>
                <a:cs typeface="Arial"/>
                <a:sym typeface="Arial"/>
              </a:rPr>
              <a:t>epeated guest lebih berkemungkinan membatalkan pesanan dibandingkan repeated guest</a:t>
            </a:r>
            <a:endParaRPr/>
          </a:p>
        </p:txBody>
      </p:sp>
      <p:sp>
        <p:nvSpPr>
          <p:cNvPr id="547" name="Google Shape;547;p31"/>
          <p:cNvSpPr/>
          <p:nvPr/>
        </p:nvSpPr>
        <p:spPr>
          <a:xfrm>
            <a:off x="3640014" y="4250865"/>
            <a:ext cx="546274" cy="319029"/>
          </a:xfrm>
          <a:prstGeom prst="rect">
            <a:avLst/>
          </a:prstGeom>
          <a:solidFill>
            <a:srgbClr val="FFBC5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14%</a:t>
            </a:r>
            <a:endParaRPr/>
          </a:p>
        </p:txBody>
      </p:sp>
      <p:sp>
        <p:nvSpPr>
          <p:cNvPr id="548" name="Google Shape;548;p31"/>
          <p:cNvSpPr/>
          <p:nvPr/>
        </p:nvSpPr>
        <p:spPr>
          <a:xfrm>
            <a:off x="1709196" y="3732708"/>
            <a:ext cx="526373" cy="331799"/>
          </a:xfrm>
          <a:prstGeom prst="rect">
            <a:avLst/>
          </a:prstGeom>
          <a:solidFill>
            <a:srgbClr val="FFBC5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37%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3" name="Google Shape;553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07090" y="-268645"/>
            <a:ext cx="13309548" cy="7395289"/>
          </a:xfrm>
          <a:prstGeom prst="rect">
            <a:avLst/>
          </a:prstGeom>
          <a:noFill/>
          <a:ln>
            <a:noFill/>
          </a:ln>
        </p:spPr>
      </p:pic>
      <p:sp>
        <p:nvSpPr>
          <p:cNvPr id="554" name="Google Shape;554;p32"/>
          <p:cNvSpPr txBox="1"/>
          <p:nvPr/>
        </p:nvSpPr>
        <p:spPr>
          <a:xfrm>
            <a:off x="838200" y="2103437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 sz="4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5" name="Google Shape;555;p32"/>
          <p:cNvSpPr/>
          <p:nvPr/>
        </p:nvSpPr>
        <p:spPr>
          <a:xfrm>
            <a:off x="1628026" y="2318795"/>
            <a:ext cx="1836532" cy="1779715"/>
          </a:xfrm>
          <a:prstGeom prst="ellipse">
            <a:avLst/>
          </a:prstGeom>
          <a:gradFill>
            <a:gsLst>
              <a:gs pos="0">
                <a:srgbClr val="95174A"/>
              </a:gs>
              <a:gs pos="50000">
                <a:srgbClr val="D7236B"/>
              </a:gs>
              <a:gs pos="100000">
                <a:srgbClr val="FF2A81"/>
              </a:gs>
            </a:gsLst>
            <a:lin ang="27000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</a:pPr>
            <a:r>
              <a:rPr b="1"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37%</a:t>
            </a:r>
            <a:endParaRPr b="1"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6" name="Google Shape;556;p32"/>
          <p:cNvSpPr txBox="1"/>
          <p:nvPr/>
        </p:nvSpPr>
        <p:spPr>
          <a:xfrm>
            <a:off x="1302435" y="1186655"/>
            <a:ext cx="3413497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b="1"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Cancelation rate</a:t>
            </a:r>
            <a:endParaRPr/>
          </a:p>
        </p:txBody>
      </p:sp>
      <p:sp>
        <p:nvSpPr>
          <p:cNvPr id="557" name="Google Shape;557;p32"/>
          <p:cNvSpPr/>
          <p:nvPr/>
        </p:nvSpPr>
        <p:spPr>
          <a:xfrm>
            <a:off x="7972525" y="2318795"/>
            <a:ext cx="1836532" cy="1779715"/>
          </a:xfrm>
          <a:prstGeom prst="ellipse">
            <a:avLst/>
          </a:prstGeom>
          <a:gradFill>
            <a:gsLst>
              <a:gs pos="0">
                <a:srgbClr val="95174A"/>
              </a:gs>
              <a:gs pos="50000">
                <a:srgbClr val="D7236B"/>
              </a:gs>
              <a:gs pos="100000">
                <a:srgbClr val="FF2A81"/>
              </a:gs>
            </a:gsLst>
            <a:lin ang="27000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</a:pPr>
            <a:r>
              <a:rPr b="1"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30%</a:t>
            </a:r>
            <a:endParaRPr b="1"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8" name="Google Shape;558;p32"/>
          <p:cNvSpPr txBox="1"/>
          <p:nvPr/>
        </p:nvSpPr>
        <p:spPr>
          <a:xfrm>
            <a:off x="3635752" y="17061"/>
            <a:ext cx="5164765" cy="8531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lang="en-US" sz="4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Simulation </a:t>
            </a:r>
            <a:endParaRPr b="1" i="0" sz="48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59" name="Google Shape;559;p32"/>
          <p:cNvSpPr txBox="1"/>
          <p:nvPr/>
        </p:nvSpPr>
        <p:spPr>
          <a:xfrm>
            <a:off x="10063057" y="3454399"/>
            <a:ext cx="1835116" cy="16124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</a:pPr>
            <a:r>
              <a:rPr b="1" lang="en-US" sz="4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xx%</a:t>
            </a:r>
            <a:endParaRPr/>
          </a:p>
        </p:txBody>
      </p:sp>
      <p:sp>
        <p:nvSpPr>
          <p:cNvPr id="560" name="Google Shape;560;p32"/>
          <p:cNvSpPr txBox="1"/>
          <p:nvPr/>
        </p:nvSpPr>
        <p:spPr>
          <a:xfrm>
            <a:off x="4676928" y="3530329"/>
            <a:ext cx="4173759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b="1"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CITY HOTEL</a:t>
            </a:r>
            <a:endParaRPr/>
          </a:p>
        </p:txBody>
      </p:sp>
      <p:sp>
        <p:nvSpPr>
          <p:cNvPr id="561" name="Google Shape;561;p32"/>
          <p:cNvSpPr/>
          <p:nvPr/>
        </p:nvSpPr>
        <p:spPr>
          <a:xfrm>
            <a:off x="7972525" y="4853647"/>
            <a:ext cx="1836532" cy="1779715"/>
          </a:xfrm>
          <a:prstGeom prst="ellipse">
            <a:avLst/>
          </a:prstGeom>
          <a:gradFill>
            <a:gsLst>
              <a:gs pos="0">
                <a:srgbClr val="95174A"/>
              </a:gs>
              <a:gs pos="50000">
                <a:srgbClr val="D7236B"/>
              </a:gs>
              <a:gs pos="100000">
                <a:srgbClr val="FF2A81"/>
              </a:gs>
            </a:gsLst>
            <a:lin ang="27000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</a:pPr>
            <a:r>
              <a:rPr b="1"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xx%</a:t>
            </a:r>
            <a:endParaRPr b="1"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2" name="Google Shape;562;p32"/>
          <p:cNvSpPr/>
          <p:nvPr/>
        </p:nvSpPr>
        <p:spPr>
          <a:xfrm>
            <a:off x="1628026" y="4818945"/>
            <a:ext cx="1836532" cy="1779715"/>
          </a:xfrm>
          <a:prstGeom prst="ellipse">
            <a:avLst/>
          </a:prstGeom>
          <a:gradFill>
            <a:gsLst>
              <a:gs pos="0">
                <a:srgbClr val="95174A"/>
              </a:gs>
              <a:gs pos="50000">
                <a:srgbClr val="D7236B"/>
              </a:gs>
              <a:gs pos="100000">
                <a:srgbClr val="FF2A81"/>
              </a:gs>
            </a:gsLst>
            <a:lin ang="27000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</a:pPr>
            <a:r>
              <a:rPr b="1"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16%</a:t>
            </a:r>
            <a:endParaRPr b="1"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3" name="Google Shape;563;p32"/>
          <p:cNvSpPr txBox="1"/>
          <p:nvPr/>
        </p:nvSpPr>
        <p:spPr>
          <a:xfrm>
            <a:off x="6341263" y="1085561"/>
            <a:ext cx="5164765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b="1"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Mengurangi potensi penurunan revenue sebesar</a:t>
            </a:r>
            <a:endParaRPr b="1" sz="2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39778"/>
        </a:solid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4"/>
          <p:cNvPicPr preferRelativeResize="0"/>
          <p:nvPr/>
        </p:nvPicPr>
        <p:blipFill rotWithShape="1">
          <a:blip r:embed="rId3">
            <a:alphaModFix/>
          </a:blip>
          <a:srcRect b="0" l="50477" r="0" t="0"/>
          <a:stretch/>
        </p:blipFill>
        <p:spPr>
          <a:xfrm>
            <a:off x="7234882" y="3509010"/>
            <a:ext cx="3595979" cy="33489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4"/>
          <p:cNvPicPr preferRelativeResize="0"/>
          <p:nvPr/>
        </p:nvPicPr>
        <p:blipFill rotWithShape="1">
          <a:blip r:embed="rId3">
            <a:alphaModFix/>
          </a:blip>
          <a:srcRect b="0" l="0" r="50477" t="0"/>
          <a:stretch/>
        </p:blipFill>
        <p:spPr>
          <a:xfrm>
            <a:off x="32914" y="3528707"/>
            <a:ext cx="3595979" cy="334899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4"/>
          <p:cNvSpPr/>
          <p:nvPr/>
        </p:nvSpPr>
        <p:spPr>
          <a:xfrm>
            <a:off x="3628893" y="1721664"/>
            <a:ext cx="1302704" cy="1302704"/>
          </a:xfrm>
          <a:prstGeom prst="ellipse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 cap="flat" cmpd="sng" w="38100">
            <a:solidFill>
              <a:srgbClr val="2D324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p4"/>
          <p:cNvSpPr/>
          <p:nvPr/>
        </p:nvSpPr>
        <p:spPr>
          <a:xfrm>
            <a:off x="295547" y="1721664"/>
            <a:ext cx="1302704" cy="1302704"/>
          </a:xfrm>
          <a:prstGeom prst="ellipse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 cap="flat" cmpd="sng" w="38100">
            <a:solidFill>
              <a:srgbClr val="2D324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4"/>
          <p:cNvSpPr/>
          <p:nvPr/>
        </p:nvSpPr>
        <p:spPr>
          <a:xfrm>
            <a:off x="1962220" y="1721664"/>
            <a:ext cx="1302704" cy="1302704"/>
          </a:xfrm>
          <a:prstGeom prst="ellipse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 cap="flat" cmpd="sng" w="38100">
            <a:solidFill>
              <a:srgbClr val="2D324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p4"/>
          <p:cNvSpPr/>
          <p:nvPr/>
        </p:nvSpPr>
        <p:spPr>
          <a:xfrm>
            <a:off x="8696104" y="1721664"/>
            <a:ext cx="1302704" cy="1302704"/>
          </a:xfrm>
          <a:prstGeom prst="ellipse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 cap="flat" cmpd="sng" w="38100">
            <a:solidFill>
              <a:srgbClr val="2D324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4"/>
          <p:cNvSpPr/>
          <p:nvPr/>
        </p:nvSpPr>
        <p:spPr>
          <a:xfrm>
            <a:off x="5362758" y="1721664"/>
            <a:ext cx="1302704" cy="1302704"/>
          </a:xfrm>
          <a:prstGeom prst="ellipse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 cap="flat" cmpd="sng" w="38100">
            <a:solidFill>
              <a:srgbClr val="2D324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4"/>
          <p:cNvSpPr/>
          <p:nvPr/>
        </p:nvSpPr>
        <p:spPr>
          <a:xfrm>
            <a:off x="7096623" y="1694642"/>
            <a:ext cx="1302704" cy="1302704"/>
          </a:xfrm>
          <a:prstGeom prst="ellipse">
            <a:avLst/>
          </a:prstGeom>
          <a:blipFill rotWithShape="1">
            <a:blip r:embed="rId9">
              <a:alphaModFix/>
            </a:blip>
            <a:stretch>
              <a:fillRect b="0" l="0" r="0" t="0"/>
            </a:stretch>
          </a:blipFill>
          <a:ln cap="flat" cmpd="sng" w="38100">
            <a:solidFill>
              <a:srgbClr val="2D324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p4"/>
          <p:cNvSpPr/>
          <p:nvPr/>
        </p:nvSpPr>
        <p:spPr>
          <a:xfrm>
            <a:off x="10429969" y="1694642"/>
            <a:ext cx="1302704" cy="1302704"/>
          </a:xfrm>
          <a:prstGeom prst="ellipse">
            <a:avLst/>
          </a:prstGeom>
          <a:blipFill rotWithShape="1">
            <a:blip r:embed="rId10">
              <a:alphaModFix/>
            </a:blip>
            <a:stretch>
              <a:fillRect b="0" l="0" r="0" t="0"/>
            </a:stretch>
          </a:blipFill>
          <a:ln cap="flat" cmpd="sng" w="38100">
            <a:solidFill>
              <a:srgbClr val="2D324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3" name="Google Shape;123;p4"/>
          <p:cNvPicPr preferRelativeResize="0"/>
          <p:nvPr/>
        </p:nvPicPr>
        <p:blipFill rotWithShape="1">
          <a:blip r:embed="rId11">
            <a:alphaModFix/>
          </a:blip>
          <a:srcRect b="32675" l="27143" r="8804" t="25923"/>
          <a:stretch/>
        </p:blipFill>
        <p:spPr>
          <a:xfrm>
            <a:off x="3061409" y="-121016"/>
            <a:ext cx="3740375" cy="1359923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4"/>
          <p:cNvSpPr txBox="1"/>
          <p:nvPr/>
        </p:nvSpPr>
        <p:spPr>
          <a:xfrm>
            <a:off x="6665462" y="467788"/>
            <a:ext cx="3611723" cy="6743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</a:pPr>
            <a:r>
              <a:rPr b="1" i="0" lang="en-US" sz="4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team</a:t>
            </a:r>
            <a:endParaRPr/>
          </a:p>
        </p:txBody>
      </p:sp>
      <p:sp>
        <p:nvSpPr>
          <p:cNvPr id="125" name="Google Shape;125;p4"/>
          <p:cNvSpPr txBox="1"/>
          <p:nvPr/>
        </p:nvSpPr>
        <p:spPr>
          <a:xfrm>
            <a:off x="116795" y="3106713"/>
            <a:ext cx="1689145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 Choiril Iman</a:t>
            </a:r>
            <a:endParaRPr/>
          </a:p>
        </p:txBody>
      </p:sp>
      <p:sp>
        <p:nvSpPr>
          <p:cNvPr id="126" name="Google Shape;126;p4"/>
          <p:cNvSpPr txBox="1"/>
          <p:nvPr/>
        </p:nvSpPr>
        <p:spPr>
          <a:xfrm>
            <a:off x="1760220" y="3138585"/>
            <a:ext cx="1754373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Celestial Randy</a:t>
            </a:r>
            <a:endParaRPr/>
          </a:p>
        </p:txBody>
      </p:sp>
      <p:sp>
        <p:nvSpPr>
          <p:cNvPr id="127" name="Google Shape;127;p4"/>
          <p:cNvSpPr txBox="1"/>
          <p:nvPr/>
        </p:nvSpPr>
        <p:spPr>
          <a:xfrm>
            <a:off x="3532869" y="3143228"/>
            <a:ext cx="1754373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Ahmad Reza</a:t>
            </a:r>
            <a:endParaRPr/>
          </a:p>
        </p:txBody>
      </p:sp>
      <p:sp>
        <p:nvSpPr>
          <p:cNvPr id="128" name="Google Shape;128;p4"/>
          <p:cNvSpPr txBox="1"/>
          <p:nvPr/>
        </p:nvSpPr>
        <p:spPr>
          <a:xfrm>
            <a:off x="5218813" y="3147871"/>
            <a:ext cx="187781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Yehezkiel N</a:t>
            </a:r>
            <a:endParaRPr/>
          </a:p>
        </p:txBody>
      </p:sp>
      <p:sp>
        <p:nvSpPr>
          <p:cNvPr id="129" name="Google Shape;129;p4"/>
          <p:cNvSpPr txBox="1"/>
          <p:nvPr/>
        </p:nvSpPr>
        <p:spPr>
          <a:xfrm>
            <a:off x="6801784" y="3138585"/>
            <a:ext cx="1754373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Risca Naquitasia</a:t>
            </a:r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4"/>
          <p:cNvSpPr txBox="1"/>
          <p:nvPr/>
        </p:nvSpPr>
        <p:spPr>
          <a:xfrm>
            <a:off x="8506620" y="3150648"/>
            <a:ext cx="1754373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Sonia Epifany</a:t>
            </a:r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4"/>
          <p:cNvSpPr txBox="1"/>
          <p:nvPr/>
        </p:nvSpPr>
        <p:spPr>
          <a:xfrm>
            <a:off x="10300763" y="3138585"/>
            <a:ext cx="1754373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Oky Hariawan 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6" name="Google Shape;136;p5"/>
          <p:cNvCxnSpPr>
            <a:endCxn id="137" idx="2"/>
          </p:cNvCxnSpPr>
          <p:nvPr/>
        </p:nvCxnSpPr>
        <p:spPr>
          <a:xfrm flipH="1" rot="10800000">
            <a:off x="6820426" y="2708982"/>
            <a:ext cx="1595400" cy="1419300"/>
          </a:xfrm>
          <a:prstGeom prst="straightConnector1">
            <a:avLst/>
          </a:prstGeom>
          <a:noFill/>
          <a:ln cap="flat" cmpd="sng" w="9525">
            <a:solidFill>
              <a:schemeClr val="dk1">
                <a:alpha val="29803"/>
              </a:schemeClr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138" name="Google Shape;138;p5"/>
          <p:cNvCxnSpPr/>
          <p:nvPr/>
        </p:nvCxnSpPr>
        <p:spPr>
          <a:xfrm>
            <a:off x="2865808" y="2468467"/>
            <a:ext cx="3954504" cy="1659884"/>
          </a:xfrm>
          <a:prstGeom prst="straightConnector1">
            <a:avLst/>
          </a:prstGeom>
          <a:noFill/>
          <a:ln cap="flat" cmpd="sng" w="9525">
            <a:solidFill>
              <a:schemeClr val="dk1">
                <a:alpha val="29803"/>
              </a:schemeClr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139" name="Google Shape;139;p5"/>
          <p:cNvSpPr/>
          <p:nvPr/>
        </p:nvSpPr>
        <p:spPr>
          <a:xfrm>
            <a:off x="2124283" y="1656516"/>
            <a:ext cx="1535613" cy="1535613"/>
          </a:xfrm>
          <a:prstGeom prst="ellipse">
            <a:avLst/>
          </a:prstGeom>
          <a:solidFill>
            <a:srgbClr val="F89746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40%</a:t>
            </a:r>
            <a:endParaRPr/>
          </a:p>
        </p:txBody>
      </p:sp>
      <p:sp>
        <p:nvSpPr>
          <p:cNvPr id="140" name="Google Shape;140;p5"/>
          <p:cNvSpPr txBox="1"/>
          <p:nvPr/>
        </p:nvSpPr>
        <p:spPr>
          <a:xfrm>
            <a:off x="1906683" y="3517802"/>
            <a:ext cx="205661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Tingkat pembatalan hotel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secara global</a:t>
            </a:r>
            <a:endParaRPr/>
          </a:p>
        </p:txBody>
      </p:sp>
      <p:cxnSp>
        <p:nvCxnSpPr>
          <p:cNvPr id="141" name="Google Shape;141;p5"/>
          <p:cNvCxnSpPr/>
          <p:nvPr/>
        </p:nvCxnSpPr>
        <p:spPr>
          <a:xfrm>
            <a:off x="2883435" y="2923322"/>
            <a:ext cx="1" cy="466674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37" name="Google Shape;137;p5"/>
          <p:cNvSpPr/>
          <p:nvPr/>
        </p:nvSpPr>
        <p:spPr>
          <a:xfrm>
            <a:off x="8415826" y="1656516"/>
            <a:ext cx="2104931" cy="2104931"/>
          </a:xfrm>
          <a:prstGeom prst="ellipse">
            <a:avLst/>
          </a:prstGeom>
          <a:solidFill>
            <a:srgbClr val="F89746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Penurunan revenue</a:t>
            </a:r>
            <a:endParaRPr/>
          </a:p>
        </p:txBody>
      </p:sp>
      <p:cxnSp>
        <p:nvCxnSpPr>
          <p:cNvPr id="142" name="Google Shape;142;p5"/>
          <p:cNvCxnSpPr/>
          <p:nvPr/>
        </p:nvCxnSpPr>
        <p:spPr>
          <a:xfrm>
            <a:off x="6820312" y="4128351"/>
            <a:ext cx="2476081" cy="840160"/>
          </a:xfrm>
          <a:prstGeom prst="straightConnector1">
            <a:avLst/>
          </a:prstGeom>
          <a:noFill/>
          <a:ln cap="flat" cmpd="sng" w="9525">
            <a:solidFill>
              <a:schemeClr val="dk1">
                <a:alpha val="29803"/>
              </a:schemeClr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143" name="Google Shape;143;p5"/>
          <p:cNvSpPr/>
          <p:nvPr/>
        </p:nvSpPr>
        <p:spPr>
          <a:xfrm>
            <a:off x="9077709" y="4029363"/>
            <a:ext cx="1811204" cy="1811204"/>
          </a:xfrm>
          <a:prstGeom prst="ellipse">
            <a:avLst/>
          </a:prstGeom>
          <a:solidFill>
            <a:srgbClr val="1A468A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Kebiasaan cancel</a:t>
            </a:r>
            <a:endParaRPr/>
          </a:p>
        </p:txBody>
      </p:sp>
      <p:sp>
        <p:nvSpPr>
          <p:cNvPr id="144" name="Google Shape;144;p5"/>
          <p:cNvSpPr/>
          <p:nvPr/>
        </p:nvSpPr>
        <p:spPr>
          <a:xfrm>
            <a:off x="11537383" y="330861"/>
            <a:ext cx="368156" cy="32911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5" name="Google Shape;145;p5"/>
          <p:cNvPicPr preferRelativeResize="0"/>
          <p:nvPr/>
        </p:nvPicPr>
        <p:blipFill rotWithShape="1">
          <a:blip r:embed="rId3">
            <a:alphaModFix/>
          </a:blip>
          <a:srcRect b="10538" l="8375" r="6896" t="11438"/>
          <a:stretch/>
        </p:blipFill>
        <p:spPr>
          <a:xfrm>
            <a:off x="2020705" y="579095"/>
            <a:ext cx="10222991" cy="607354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5"/>
          <p:cNvSpPr/>
          <p:nvPr/>
        </p:nvSpPr>
        <p:spPr>
          <a:xfrm>
            <a:off x="-1" y="-107996"/>
            <a:ext cx="6282814" cy="6965996"/>
          </a:xfrm>
          <a:prstGeom prst="rect">
            <a:avLst/>
          </a:prstGeom>
          <a:solidFill>
            <a:srgbClr val="FF6E4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5"/>
          <p:cNvSpPr/>
          <p:nvPr/>
        </p:nvSpPr>
        <p:spPr>
          <a:xfrm>
            <a:off x="152398" y="-107996"/>
            <a:ext cx="12091297" cy="1636706"/>
          </a:xfrm>
          <a:prstGeom prst="rect">
            <a:avLst/>
          </a:prstGeom>
          <a:solidFill>
            <a:srgbClr val="FF6E4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5"/>
          <p:cNvSpPr/>
          <p:nvPr/>
        </p:nvSpPr>
        <p:spPr>
          <a:xfrm>
            <a:off x="237164" y="5772803"/>
            <a:ext cx="12091297" cy="1085197"/>
          </a:xfrm>
          <a:prstGeom prst="rect">
            <a:avLst/>
          </a:prstGeom>
          <a:solidFill>
            <a:srgbClr val="FF6E4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5"/>
          <p:cNvSpPr/>
          <p:nvPr>
            <p:ph type="title"/>
          </p:nvPr>
        </p:nvSpPr>
        <p:spPr>
          <a:xfrm>
            <a:off x="3363657" y="205365"/>
            <a:ext cx="5714051" cy="771836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Source Sans Pro"/>
              <a:buNone/>
            </a:pPr>
            <a:r>
              <a:rPr lang="en-US" sz="4000">
                <a:solidFill>
                  <a:schemeClr val="lt1"/>
                </a:solidFill>
              </a:rPr>
              <a:t>Latar Belakang Masalah</a:t>
            </a:r>
            <a:endParaRPr sz="4000">
              <a:solidFill>
                <a:schemeClr val="lt1"/>
              </a:solidFill>
            </a:endParaRPr>
          </a:p>
        </p:txBody>
      </p:sp>
      <p:sp>
        <p:nvSpPr>
          <p:cNvPr id="150" name="Google Shape;150;p5"/>
          <p:cNvSpPr/>
          <p:nvPr/>
        </p:nvSpPr>
        <p:spPr>
          <a:xfrm>
            <a:off x="346222" y="1137325"/>
            <a:ext cx="2268463" cy="2268463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800" u="none" cap="none" strike="noStrike">
                <a:solidFill>
                  <a:srgbClr val="FF6E4D"/>
                </a:solidFill>
                <a:latin typeface="Arial"/>
                <a:ea typeface="Arial"/>
                <a:cs typeface="Arial"/>
                <a:sym typeface="Arial"/>
              </a:rPr>
              <a:t>40%</a:t>
            </a:r>
            <a:endParaRPr/>
          </a:p>
        </p:txBody>
      </p:sp>
      <p:sp>
        <p:nvSpPr>
          <p:cNvPr id="151" name="Google Shape;151;p5"/>
          <p:cNvSpPr txBox="1"/>
          <p:nvPr/>
        </p:nvSpPr>
        <p:spPr>
          <a:xfrm>
            <a:off x="2805897" y="2067069"/>
            <a:ext cx="2782995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Tingkat pembatalan hotel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secara global</a:t>
            </a:r>
            <a:endParaRPr/>
          </a:p>
        </p:txBody>
      </p:sp>
      <p:sp>
        <p:nvSpPr>
          <p:cNvPr id="152" name="Google Shape;152;p5"/>
          <p:cNvSpPr/>
          <p:nvPr/>
        </p:nvSpPr>
        <p:spPr>
          <a:xfrm>
            <a:off x="1296826" y="4229674"/>
            <a:ext cx="1807524" cy="1807524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FF6E4D"/>
                </a:solidFill>
                <a:latin typeface="Arial"/>
                <a:ea typeface="Arial"/>
                <a:cs typeface="Arial"/>
                <a:sym typeface="Arial"/>
              </a:rPr>
              <a:t>Penurunan revenue</a:t>
            </a:r>
            <a:endParaRPr/>
          </a:p>
        </p:txBody>
      </p:sp>
      <p:sp>
        <p:nvSpPr>
          <p:cNvPr id="153" name="Google Shape;153;p5"/>
          <p:cNvSpPr/>
          <p:nvPr/>
        </p:nvSpPr>
        <p:spPr>
          <a:xfrm>
            <a:off x="3597750" y="4246971"/>
            <a:ext cx="1811204" cy="1811204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00" u="none" cap="none" strike="noStrike">
                <a:solidFill>
                  <a:srgbClr val="FF6E4D"/>
                </a:solidFill>
                <a:latin typeface="Arial"/>
                <a:ea typeface="Arial"/>
                <a:cs typeface="Arial"/>
                <a:sym typeface="Arial"/>
              </a:rPr>
              <a:t>Kebiasaan cancel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1"/>
            <a:ext cx="12359148" cy="6885811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6"/>
          <p:cNvSpPr/>
          <p:nvPr/>
        </p:nvSpPr>
        <p:spPr>
          <a:xfrm>
            <a:off x="8185355" y="1076632"/>
            <a:ext cx="3746090" cy="3170903"/>
          </a:xfrm>
          <a:prstGeom prst="rect">
            <a:avLst/>
          </a:prstGeom>
          <a:solidFill>
            <a:srgbClr val="54BD5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p6"/>
          <p:cNvSpPr/>
          <p:nvPr/>
        </p:nvSpPr>
        <p:spPr>
          <a:xfrm>
            <a:off x="8613058" y="2910348"/>
            <a:ext cx="3746090" cy="3170903"/>
          </a:xfrm>
          <a:prstGeom prst="rect">
            <a:avLst/>
          </a:prstGeom>
          <a:solidFill>
            <a:srgbClr val="54BD5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6"/>
          <p:cNvSpPr txBox="1"/>
          <p:nvPr/>
        </p:nvSpPr>
        <p:spPr>
          <a:xfrm>
            <a:off x="8413759" y="1076632"/>
            <a:ext cx="2735826" cy="132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8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37%</a:t>
            </a:r>
            <a:endParaRPr/>
          </a:p>
        </p:txBody>
      </p:sp>
      <p:sp>
        <p:nvSpPr>
          <p:cNvPr id="162" name="Google Shape;162;p6"/>
          <p:cNvSpPr txBox="1"/>
          <p:nvPr/>
        </p:nvSpPr>
        <p:spPr>
          <a:xfrm>
            <a:off x="8745789" y="2730730"/>
            <a:ext cx="3384757" cy="25545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Tingkat pembatalan hotel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di Portugal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(City Hotel &amp; Resort Hotel)</a:t>
            </a:r>
            <a:endParaRPr b="1" sz="3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C202"/>
        </a:solidFill>
      </p:bgPr>
    </p:bg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27405" y="2960191"/>
            <a:ext cx="6583505" cy="3834378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7"/>
          <p:cNvSpPr txBox="1"/>
          <p:nvPr/>
        </p:nvSpPr>
        <p:spPr>
          <a:xfrm>
            <a:off x="838200" y="2103437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 sz="4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7"/>
          <p:cNvSpPr txBox="1"/>
          <p:nvPr/>
        </p:nvSpPr>
        <p:spPr>
          <a:xfrm>
            <a:off x="307842" y="447899"/>
            <a:ext cx="6806190" cy="726312"/>
          </a:xfrm>
          <a:prstGeom prst="rect">
            <a:avLst/>
          </a:prstGeom>
          <a:solidFill>
            <a:srgbClr val="00192D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31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lang="en-US" sz="4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Asumsi kerugian per tahun </a:t>
            </a:r>
            <a:endParaRPr b="1" sz="4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0" name="Google Shape;170;p7"/>
          <p:cNvPicPr preferRelativeResize="0"/>
          <p:nvPr/>
        </p:nvPicPr>
        <p:blipFill rotWithShape="1">
          <a:blip r:embed="rId4">
            <a:alphaModFix/>
          </a:blip>
          <a:srcRect b="0" l="30792" r="0" t="27341"/>
          <a:stretch/>
        </p:blipFill>
        <p:spPr>
          <a:xfrm>
            <a:off x="7699425" y="3568699"/>
            <a:ext cx="4394732" cy="3026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085012" y="5825762"/>
            <a:ext cx="736600" cy="27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564626" y="3384134"/>
            <a:ext cx="914400" cy="81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469340" y="5653592"/>
            <a:ext cx="553821" cy="5538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7"/>
          <p:cNvPicPr preferRelativeResize="0"/>
          <p:nvPr/>
        </p:nvPicPr>
        <p:blipFill rotWithShape="1">
          <a:blip r:embed="rId8">
            <a:alphaModFix/>
          </a:blip>
          <a:srcRect b="0" l="0" r="24794" t="0"/>
          <a:stretch/>
        </p:blipFill>
        <p:spPr>
          <a:xfrm>
            <a:off x="8184283" y="4223671"/>
            <a:ext cx="2235413" cy="1918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7"/>
          <p:cNvPicPr preferRelativeResize="0"/>
          <p:nvPr/>
        </p:nvPicPr>
        <p:blipFill rotWithShape="1">
          <a:blip r:embed="rId4">
            <a:alphaModFix/>
          </a:blip>
          <a:srcRect b="58932" l="-6145" r="31877" t="-10002"/>
          <a:stretch/>
        </p:blipFill>
        <p:spPr>
          <a:xfrm>
            <a:off x="7405405" y="3554930"/>
            <a:ext cx="3119314" cy="14071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755236" y="5219737"/>
            <a:ext cx="569826" cy="373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7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0066342" y="4215421"/>
            <a:ext cx="455277" cy="455277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7"/>
          <p:cNvSpPr/>
          <p:nvPr/>
        </p:nvSpPr>
        <p:spPr>
          <a:xfrm>
            <a:off x="711886" y="2609099"/>
            <a:ext cx="1836532" cy="1779715"/>
          </a:xfrm>
          <a:prstGeom prst="ellipse">
            <a:avLst/>
          </a:prstGeom>
          <a:solidFill>
            <a:srgbClr val="00192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</a:pPr>
            <a:r>
              <a:rPr b="1"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25%</a:t>
            </a:r>
            <a:endParaRPr b="1"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p7"/>
          <p:cNvSpPr txBox="1"/>
          <p:nvPr/>
        </p:nvSpPr>
        <p:spPr>
          <a:xfrm>
            <a:off x="386295" y="1476959"/>
            <a:ext cx="3413497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192D"/>
              </a:buClr>
              <a:buSzPts val="2800"/>
              <a:buFont typeface="Arial"/>
              <a:buNone/>
            </a:pPr>
            <a:r>
              <a:rPr b="1" lang="en-US" sz="2800">
                <a:solidFill>
                  <a:srgbClr val="00192D"/>
                </a:solidFill>
                <a:latin typeface="Arial"/>
                <a:ea typeface="Arial"/>
                <a:cs typeface="Arial"/>
                <a:sym typeface="Arial"/>
              </a:rPr>
              <a:t>Resort Hotel</a:t>
            </a:r>
            <a:endParaRPr/>
          </a:p>
        </p:txBody>
      </p:sp>
      <p:sp>
        <p:nvSpPr>
          <p:cNvPr id="180" name="Google Shape;180;p7"/>
          <p:cNvSpPr/>
          <p:nvPr/>
        </p:nvSpPr>
        <p:spPr>
          <a:xfrm>
            <a:off x="4294723" y="2673889"/>
            <a:ext cx="1836532" cy="1779715"/>
          </a:xfrm>
          <a:prstGeom prst="ellipse">
            <a:avLst/>
          </a:prstGeom>
          <a:solidFill>
            <a:srgbClr val="00192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</a:pPr>
            <a:r>
              <a:rPr b="1"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30%</a:t>
            </a:r>
            <a:endParaRPr b="1"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7"/>
          <p:cNvSpPr txBox="1"/>
          <p:nvPr/>
        </p:nvSpPr>
        <p:spPr>
          <a:xfrm>
            <a:off x="2663461" y="1440655"/>
            <a:ext cx="5164765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192D"/>
              </a:buClr>
              <a:buSzPts val="2800"/>
              <a:buFont typeface="Arial"/>
              <a:buNone/>
            </a:pPr>
            <a:r>
              <a:rPr b="1" lang="en-US" sz="2800">
                <a:solidFill>
                  <a:srgbClr val="00192D"/>
                </a:solidFill>
                <a:latin typeface="Arial"/>
                <a:ea typeface="Arial"/>
                <a:cs typeface="Arial"/>
                <a:sym typeface="Arial"/>
              </a:rPr>
              <a:t>City Hotel</a:t>
            </a:r>
            <a:endParaRPr/>
          </a:p>
        </p:txBody>
      </p:sp>
      <p:sp>
        <p:nvSpPr>
          <p:cNvPr id="182" name="Google Shape;182;p7"/>
          <p:cNvSpPr txBox="1"/>
          <p:nvPr/>
        </p:nvSpPr>
        <p:spPr>
          <a:xfrm>
            <a:off x="471022" y="4268122"/>
            <a:ext cx="3413497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192D"/>
              </a:buClr>
              <a:buSzPts val="2800"/>
              <a:buFont typeface="Arial"/>
              <a:buNone/>
            </a:pPr>
            <a:r>
              <a:rPr b="1" lang="en-US" sz="2800">
                <a:solidFill>
                  <a:srgbClr val="00192D"/>
                </a:solidFill>
                <a:latin typeface="Arial"/>
                <a:ea typeface="Arial"/>
                <a:cs typeface="Arial"/>
                <a:sym typeface="Arial"/>
              </a:rPr>
              <a:t>€ 484k</a:t>
            </a:r>
            <a:endParaRPr/>
          </a:p>
        </p:txBody>
      </p:sp>
      <p:sp>
        <p:nvSpPr>
          <p:cNvPr id="183" name="Google Shape;183;p7"/>
          <p:cNvSpPr txBox="1"/>
          <p:nvPr/>
        </p:nvSpPr>
        <p:spPr>
          <a:xfrm>
            <a:off x="4006479" y="4196934"/>
            <a:ext cx="3413497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192D"/>
              </a:buClr>
              <a:buSzPts val="2800"/>
              <a:buFont typeface="Arial"/>
              <a:buNone/>
            </a:pPr>
            <a:r>
              <a:rPr b="1" lang="en-US" sz="2800">
                <a:solidFill>
                  <a:srgbClr val="00192D"/>
                </a:solidFill>
                <a:latin typeface="Arial"/>
                <a:ea typeface="Arial"/>
                <a:cs typeface="Arial"/>
                <a:sym typeface="Arial"/>
              </a:rPr>
              <a:t>€ 1,500k</a:t>
            </a:r>
            <a:endParaRPr/>
          </a:p>
        </p:txBody>
      </p:sp>
      <p:sp>
        <p:nvSpPr>
          <p:cNvPr id="184" name="Google Shape;184;p7"/>
          <p:cNvSpPr txBox="1"/>
          <p:nvPr/>
        </p:nvSpPr>
        <p:spPr>
          <a:xfrm>
            <a:off x="471021" y="5382132"/>
            <a:ext cx="3413497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192D"/>
              </a:buClr>
              <a:buSzPts val="2800"/>
              <a:buFont typeface="Arial"/>
              <a:buNone/>
            </a:pPr>
            <a:r>
              <a:rPr b="1" lang="en-US" sz="2800">
                <a:solidFill>
                  <a:srgbClr val="00192D"/>
                </a:solidFill>
                <a:latin typeface="Arial"/>
                <a:ea typeface="Arial"/>
                <a:cs typeface="Arial"/>
                <a:sym typeface="Arial"/>
              </a:rPr>
              <a:t>7 Miliar Rupiah</a:t>
            </a:r>
            <a:endParaRPr/>
          </a:p>
        </p:txBody>
      </p:sp>
      <p:sp>
        <p:nvSpPr>
          <p:cNvPr id="185" name="Google Shape;185;p7"/>
          <p:cNvSpPr txBox="1"/>
          <p:nvPr/>
        </p:nvSpPr>
        <p:spPr>
          <a:xfrm>
            <a:off x="4006479" y="5384723"/>
            <a:ext cx="3413497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192D"/>
              </a:buClr>
              <a:buSzPts val="2800"/>
              <a:buFont typeface="Arial"/>
              <a:buNone/>
            </a:pPr>
            <a:r>
              <a:rPr b="1" lang="en-US" sz="2800">
                <a:solidFill>
                  <a:srgbClr val="00192D"/>
                </a:solidFill>
                <a:latin typeface="Arial"/>
                <a:ea typeface="Arial"/>
                <a:cs typeface="Arial"/>
                <a:sym typeface="Arial"/>
              </a:rPr>
              <a:t>23 Miliar Rupiah</a:t>
            </a:r>
            <a:endParaRPr/>
          </a:p>
        </p:txBody>
      </p:sp>
      <p:sp>
        <p:nvSpPr>
          <p:cNvPr id="186" name="Google Shape;186;p7"/>
          <p:cNvSpPr txBox="1"/>
          <p:nvPr/>
        </p:nvSpPr>
        <p:spPr>
          <a:xfrm>
            <a:off x="592982" y="4922400"/>
            <a:ext cx="3776394" cy="6085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192D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00192D"/>
                </a:solidFill>
                <a:latin typeface="Arial"/>
                <a:ea typeface="Arial"/>
                <a:cs typeface="Arial"/>
                <a:sym typeface="Arial"/>
              </a:rPr>
              <a:t>*Diambil dari kolom ADR</a:t>
            </a:r>
            <a:endParaRPr/>
          </a:p>
        </p:txBody>
      </p:sp>
      <p:sp>
        <p:nvSpPr>
          <p:cNvPr id="187" name="Google Shape;187;p7"/>
          <p:cNvSpPr txBox="1"/>
          <p:nvPr/>
        </p:nvSpPr>
        <p:spPr>
          <a:xfrm>
            <a:off x="3978842" y="4874790"/>
            <a:ext cx="3776394" cy="6085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192D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00192D"/>
                </a:solidFill>
                <a:latin typeface="Arial"/>
                <a:ea typeface="Arial"/>
                <a:cs typeface="Arial"/>
                <a:sym typeface="Arial"/>
              </a:rPr>
              <a:t>*Diambil dari kolom ADR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20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Solution&gt;</a:t>
            </a:r>
            <a:endParaRPr/>
          </a:p>
        </p:txBody>
      </p:sp>
      <p:pic>
        <p:nvPicPr>
          <p:cNvPr id="193" name="Google Shape;193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198162"/>
            <a:ext cx="12332043" cy="7254324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8"/>
          <p:cNvSpPr/>
          <p:nvPr/>
        </p:nvSpPr>
        <p:spPr>
          <a:xfrm>
            <a:off x="494270" y="365125"/>
            <a:ext cx="3484606" cy="49984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8"/>
          <p:cNvSpPr/>
          <p:nvPr/>
        </p:nvSpPr>
        <p:spPr>
          <a:xfrm>
            <a:off x="-1" y="-198163"/>
            <a:ext cx="5609969" cy="705616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p8"/>
          <p:cNvSpPr/>
          <p:nvPr/>
        </p:nvSpPr>
        <p:spPr>
          <a:xfrm>
            <a:off x="4817075" y="-45763"/>
            <a:ext cx="2189205" cy="154093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Google Shape;197;p8"/>
          <p:cNvSpPr/>
          <p:nvPr/>
        </p:nvSpPr>
        <p:spPr>
          <a:xfrm>
            <a:off x="4211594" y="1287989"/>
            <a:ext cx="2189205" cy="154093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p8"/>
          <p:cNvSpPr/>
          <p:nvPr/>
        </p:nvSpPr>
        <p:spPr>
          <a:xfrm>
            <a:off x="2891481" y="5115720"/>
            <a:ext cx="4114799" cy="189467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Google Shape;199;p8"/>
          <p:cNvSpPr/>
          <p:nvPr/>
        </p:nvSpPr>
        <p:spPr>
          <a:xfrm>
            <a:off x="843347" y="2613552"/>
            <a:ext cx="4462849" cy="1513703"/>
          </a:xfrm>
          <a:prstGeom prst="roundRect">
            <a:avLst>
              <a:gd fmla="val 16667" name="adj"/>
            </a:avLst>
          </a:prstGeom>
          <a:solidFill>
            <a:srgbClr val="FF86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SOLUSI?</a:t>
            </a:r>
            <a:endParaRPr/>
          </a:p>
        </p:txBody>
      </p:sp>
      <p:pic>
        <p:nvPicPr>
          <p:cNvPr id="200" name="Google Shape;200;p8"/>
          <p:cNvPicPr preferRelativeResize="0"/>
          <p:nvPr/>
        </p:nvPicPr>
        <p:blipFill rotWithShape="1">
          <a:blip r:embed="rId4">
            <a:alphaModFix/>
          </a:blip>
          <a:srcRect b="9032" l="7199" r="11458" t="7741"/>
          <a:stretch/>
        </p:blipFill>
        <p:spPr>
          <a:xfrm>
            <a:off x="-1" y="-137615"/>
            <a:ext cx="11946195" cy="7190012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8"/>
          <p:cNvSpPr/>
          <p:nvPr/>
        </p:nvSpPr>
        <p:spPr>
          <a:xfrm>
            <a:off x="7241458" y="-198163"/>
            <a:ext cx="5206181" cy="7254325"/>
          </a:xfrm>
          <a:prstGeom prst="rect">
            <a:avLst/>
          </a:prstGeom>
          <a:solidFill>
            <a:srgbClr val="B9F0D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8"/>
          <p:cNvSpPr/>
          <p:nvPr/>
        </p:nvSpPr>
        <p:spPr>
          <a:xfrm>
            <a:off x="-2" y="-201927"/>
            <a:ext cx="12447641" cy="1540932"/>
          </a:xfrm>
          <a:prstGeom prst="rect">
            <a:avLst/>
          </a:prstGeom>
          <a:solidFill>
            <a:srgbClr val="B9F0D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p8"/>
          <p:cNvSpPr/>
          <p:nvPr/>
        </p:nvSpPr>
        <p:spPr>
          <a:xfrm>
            <a:off x="8039242" y="2667136"/>
            <a:ext cx="3610611" cy="1325563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28059"/>
              </a:buClr>
              <a:buSzPts val="6600"/>
              <a:buFont typeface="Arial"/>
              <a:buNone/>
            </a:pPr>
            <a:r>
              <a:rPr b="1" lang="en-US" sz="6600">
                <a:solidFill>
                  <a:srgbClr val="028059"/>
                </a:solidFill>
                <a:latin typeface="Arial"/>
                <a:ea typeface="Arial"/>
                <a:cs typeface="Arial"/>
                <a:sym typeface="Arial"/>
              </a:rPr>
              <a:t>Solusi?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09" name="Google Shape;209;p9"/>
          <p:cNvSpPr/>
          <p:nvPr/>
        </p:nvSpPr>
        <p:spPr>
          <a:xfrm>
            <a:off x="6339016" y="365124"/>
            <a:ext cx="5301049" cy="531898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0" name="Google Shape;210;p9"/>
          <p:cNvPicPr preferRelativeResize="0"/>
          <p:nvPr/>
        </p:nvPicPr>
        <p:blipFill rotWithShape="1">
          <a:blip r:embed="rId3">
            <a:alphaModFix/>
          </a:blip>
          <a:srcRect b="15862" l="11789" r="11888" t="15938"/>
          <a:stretch/>
        </p:blipFill>
        <p:spPr>
          <a:xfrm>
            <a:off x="646528" y="-24284"/>
            <a:ext cx="11640065" cy="6934173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9"/>
          <p:cNvSpPr/>
          <p:nvPr/>
        </p:nvSpPr>
        <p:spPr>
          <a:xfrm>
            <a:off x="537305" y="257503"/>
            <a:ext cx="5155182" cy="660049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Google Shape;212;p9"/>
          <p:cNvSpPr/>
          <p:nvPr/>
        </p:nvSpPr>
        <p:spPr>
          <a:xfrm>
            <a:off x="6052751" y="365124"/>
            <a:ext cx="1077098" cy="30753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p9"/>
          <p:cNvSpPr/>
          <p:nvPr/>
        </p:nvSpPr>
        <p:spPr>
          <a:xfrm>
            <a:off x="7626176" y="354613"/>
            <a:ext cx="4300153" cy="307538"/>
          </a:xfrm>
          <a:prstGeom prst="rect">
            <a:avLst/>
          </a:prstGeom>
          <a:solidFill>
            <a:srgbClr val="FFB8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" name="Google Shape;214;p9"/>
          <p:cNvSpPr/>
          <p:nvPr/>
        </p:nvSpPr>
        <p:spPr>
          <a:xfrm>
            <a:off x="551935" y="2333376"/>
            <a:ext cx="5062151" cy="1966912"/>
          </a:xfrm>
          <a:prstGeom prst="roundRect">
            <a:avLst>
              <a:gd fmla="val 16667" name="adj"/>
            </a:avLst>
          </a:prstGeom>
          <a:solidFill>
            <a:srgbClr val="FFB80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CANCELLATION RATE PREDICTION</a:t>
            </a:r>
            <a:endParaRPr/>
          </a:p>
        </p:txBody>
      </p:sp>
      <p:sp>
        <p:nvSpPr>
          <p:cNvPr id="215" name="Google Shape;215;p9"/>
          <p:cNvSpPr/>
          <p:nvPr/>
        </p:nvSpPr>
        <p:spPr>
          <a:xfrm>
            <a:off x="8082945" y="3451428"/>
            <a:ext cx="1478699" cy="256839"/>
          </a:xfrm>
          <a:prstGeom prst="rect">
            <a:avLst/>
          </a:prstGeom>
          <a:solidFill>
            <a:srgbClr val="6483D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Cancel Prediction</a:t>
            </a:r>
            <a:endParaRPr/>
          </a:p>
        </p:txBody>
      </p:sp>
      <p:sp>
        <p:nvSpPr>
          <p:cNvPr id="216" name="Google Shape;216;p9"/>
          <p:cNvSpPr/>
          <p:nvPr/>
        </p:nvSpPr>
        <p:spPr>
          <a:xfrm>
            <a:off x="9776252" y="1707940"/>
            <a:ext cx="868744" cy="336520"/>
          </a:xfrm>
          <a:prstGeom prst="rect">
            <a:avLst/>
          </a:prstGeom>
          <a:solidFill>
            <a:srgbClr val="FE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B801"/>
                </a:solidFill>
                <a:latin typeface="Calibri"/>
                <a:ea typeface="Calibri"/>
                <a:cs typeface="Calibri"/>
                <a:sym typeface="Calibri"/>
              </a:rPr>
              <a:t>Hotel booking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2022-09-01T03:21:14Z</dcterms:created>
  <dc:creator>Celestial Randy Teddy</dc:creator>
</cp:coreProperties>
</file>